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Proxima Nova"/>
      <p:regular r:id="rId51"/>
      <p:bold r:id="rId52"/>
      <p:italic r:id="rId53"/>
      <p:boldItalic r:id="rId54"/>
    </p:embeddedFont>
    <p:embeddedFont>
      <p:font typeface="Lato"/>
      <p:regular r:id="rId55"/>
      <p:bold r:id="rId56"/>
      <p:italic r:id="rId57"/>
      <p:boldItalic r:id="rId58"/>
    </p:embeddedFont>
    <p:embeddedFont>
      <p:font typeface="Montserrat"/>
      <p:regular r:id="rId59"/>
      <p:bold r:id="rId60"/>
      <p:italic r:id="rId61"/>
      <p:boldItalic r:id="rId62"/>
    </p:embeddedFont>
    <p:embeddedFont>
      <p:font typeface="Lato Light"/>
      <p:regular r:id="rId63"/>
      <p:bold r:id="rId64"/>
      <p:italic r:id="rId65"/>
      <p:boldItalic r:id="rId66"/>
    </p:embeddedFont>
    <p:embeddedFont>
      <p:font typeface="Lato Black"/>
      <p:bold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4.xml"/><Relationship Id="rId64" Type="http://schemas.openxmlformats.org/officeDocument/2006/relationships/font" Target="fonts/LatoLight-bold.fntdata"/><Relationship Id="rId63" Type="http://schemas.openxmlformats.org/officeDocument/2006/relationships/font" Target="fonts/LatoLight-regular.fntdata"/><Relationship Id="rId22" Type="http://schemas.openxmlformats.org/officeDocument/2006/relationships/slide" Target="slides/slide16.xml"/><Relationship Id="rId66" Type="http://schemas.openxmlformats.org/officeDocument/2006/relationships/font" Target="fonts/LatoLight-boldItalic.fntdata"/><Relationship Id="rId21" Type="http://schemas.openxmlformats.org/officeDocument/2006/relationships/slide" Target="slides/slide15.xml"/><Relationship Id="rId65" Type="http://schemas.openxmlformats.org/officeDocument/2006/relationships/font" Target="fonts/LatoLight-italic.fntdata"/><Relationship Id="rId24" Type="http://schemas.openxmlformats.org/officeDocument/2006/relationships/slide" Target="slides/slide18.xml"/><Relationship Id="rId68" Type="http://schemas.openxmlformats.org/officeDocument/2006/relationships/font" Target="fonts/LatoBlack-boldItalic.fntdata"/><Relationship Id="rId23" Type="http://schemas.openxmlformats.org/officeDocument/2006/relationships/slide" Target="slides/slide17.xml"/><Relationship Id="rId67" Type="http://schemas.openxmlformats.org/officeDocument/2006/relationships/font" Target="fonts/LatoBlack-bold.fntdata"/><Relationship Id="rId60" Type="http://schemas.openxmlformats.org/officeDocument/2006/relationships/font" Target="fonts/Montserra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regular.fntdata"/><Relationship Id="rId50" Type="http://schemas.openxmlformats.org/officeDocument/2006/relationships/slide" Target="slides/slide44.xml"/><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5.xml"/><Relationship Id="rId55" Type="http://schemas.openxmlformats.org/officeDocument/2006/relationships/font" Target="fonts/Lato-regular.fntdata"/><Relationship Id="rId10" Type="http://schemas.openxmlformats.org/officeDocument/2006/relationships/slide" Target="slides/slide4.xml"/><Relationship Id="rId54" Type="http://schemas.openxmlformats.org/officeDocument/2006/relationships/font" Target="fonts/ProximaNova-boldItalic.fntdata"/><Relationship Id="rId13" Type="http://schemas.openxmlformats.org/officeDocument/2006/relationships/slide" Target="slides/slide7.xml"/><Relationship Id="rId57" Type="http://schemas.openxmlformats.org/officeDocument/2006/relationships/font" Target="fonts/Lato-italic.fntdata"/><Relationship Id="rId12" Type="http://schemas.openxmlformats.org/officeDocument/2006/relationships/slide" Target="slides/slide6.xml"/><Relationship Id="rId56" Type="http://schemas.openxmlformats.org/officeDocument/2006/relationships/font" Target="fonts/Lato-bold.fntdata"/><Relationship Id="rId15" Type="http://schemas.openxmlformats.org/officeDocument/2006/relationships/slide" Target="slides/slide9.xml"/><Relationship Id="rId59" Type="http://schemas.openxmlformats.org/officeDocument/2006/relationships/font" Target="fonts/Montserrat-regular.fntdata"/><Relationship Id="rId14" Type="http://schemas.openxmlformats.org/officeDocument/2006/relationships/slide" Target="slides/slide8.xml"/><Relationship Id="rId58" Type="http://schemas.openxmlformats.org/officeDocument/2006/relationships/font" Target="fonts/La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igma.com/proto/wrQpsVX7whXSX19XgMReNB/med-fi?node-id=28%3A319&amp;scaling=scale-down&amp;page-id=0%3A1&amp;starting-point-node-id=28%3A291&amp;show-proto-sidebar=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igma.com/file/wrQpsVX7whXSX19XgMReNB/med-fi?node-id=20%3A2"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523c9b1e8_0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523c9b1e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a:t>
            </a:r>
            <a:r>
              <a:rPr lang="en" u="sng">
                <a:solidFill>
                  <a:schemeClr val="hlink"/>
                </a:solidFill>
                <a:hlinkClick r:id="rId2"/>
              </a:rPr>
              <a:t>https://www.figma.com/proto/wrQpsVX7whXSX19XgMReNB/med-fi?node-id=28%3A319&amp;scaling=scale-down&amp;page-id=0%3A1&amp;starting-point-node-id=28%3A291&amp;show-proto-sidebar=1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523c9b1e8_0_2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523c9b1e8_0_2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523c9b1e8_0_3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523c9b1e8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5332c471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5332c471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5332c4717_0_3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5332c4717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 in tasks from our low fidelity prototype.</a:t>
            </a:r>
            <a:endParaRPr/>
          </a:p>
          <a:p>
            <a:pPr indent="0" lvl="0" marL="0" rtl="0" algn="l">
              <a:spcBef>
                <a:spcPts val="0"/>
              </a:spcBef>
              <a:spcAft>
                <a:spcPts val="0"/>
              </a:spcAft>
              <a:buNone/>
            </a:pPr>
            <a:r>
              <a:rPr lang="en"/>
              <a:t>Listening to recordings made by others is our simple task, because this is the task that requires the lowest effort (plugging in headphones and listening). It is the first step to becoming inspired to achieving one goals. Once users achieve their goals, then we hope that they will make recordings and share those recordings with their friends.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15332c47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15332c47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5332c471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5332c471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5332c471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5332c471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5332c471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15332c471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5332c4717_0_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5332c471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 in tasks from our low fidelity prototype.</a:t>
            </a:r>
            <a:endParaRPr/>
          </a:p>
          <a:p>
            <a:pPr indent="0" lvl="0" marL="0" rtl="0" algn="l">
              <a:spcBef>
                <a:spcPts val="0"/>
              </a:spcBef>
              <a:spcAft>
                <a:spcPts val="0"/>
              </a:spcAft>
              <a:buNone/>
            </a:pPr>
            <a:r>
              <a:rPr lang="en"/>
              <a:t>Listening to recordings made by others is our simple task, because this is the task that requires the lowest effort (plugging in headphones and listening). It is the first step to becoming inspired to achieving one goals. Once users achieve their goals, then we hope that they will make recordings and share those recordings with their friends.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5332c471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15332c471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523c9b1e8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523c9b1e8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5332c471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5332c471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15332c471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15332c471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222222"/>
                </a:solidFill>
                <a:latin typeface="Lato"/>
                <a:ea typeface="Lato"/>
                <a:cs typeface="Lato"/>
                <a:sym typeface="Lato"/>
              </a:rPr>
              <a:t>More detailed explanation:</a:t>
            </a:r>
            <a:endParaRPr b="1" sz="1200">
              <a:solidFill>
                <a:srgbClr val="222222"/>
              </a:solidFill>
              <a:latin typeface="Lato"/>
              <a:ea typeface="Lato"/>
              <a:cs typeface="Lato"/>
              <a:sym typeface="Lato"/>
            </a:endParaRPr>
          </a:p>
          <a:p>
            <a:pPr indent="0" lvl="0" marL="0" rtl="0" algn="l">
              <a:spcBef>
                <a:spcPts val="600"/>
              </a:spcBef>
              <a:spcAft>
                <a:spcPts val="0"/>
              </a:spcAft>
              <a:buClr>
                <a:schemeClr val="dk1"/>
              </a:buClr>
              <a:buSzPts val="1100"/>
              <a:buFont typeface="Arial"/>
              <a:buNone/>
            </a:pPr>
            <a:r>
              <a:rPr b="1" lang="en" sz="1200">
                <a:solidFill>
                  <a:srgbClr val="222222"/>
                </a:solidFill>
                <a:latin typeface="Lato"/>
                <a:ea typeface="Lato"/>
                <a:cs typeface="Lato"/>
                <a:sym typeface="Lato"/>
              </a:rPr>
              <a:t>Map View: </a:t>
            </a:r>
            <a:r>
              <a:rPr lang="en" sz="1200">
                <a:solidFill>
                  <a:srgbClr val="222222"/>
                </a:solidFill>
                <a:latin typeface="Lato Light"/>
                <a:ea typeface="Lato Light"/>
                <a:cs typeface="Lato Light"/>
                <a:sym typeface="Lato Light"/>
              </a:rPr>
              <a:t>We removed the Map View On/Off toggle and replaced it with the “View List of Recordings Made Here” and “Return to Map” buttons. “View List of Recordings Made Here” button shows the users a list of recordings made near their location, allowing them to play individual recordings of their choice.</a:t>
            </a:r>
            <a:endParaRPr sz="1200">
              <a:solidFill>
                <a:srgbClr val="222222"/>
              </a:solidFill>
              <a:latin typeface="Lato Light"/>
              <a:ea typeface="Lato Light"/>
              <a:cs typeface="Lato Light"/>
              <a:sym typeface="Lato Light"/>
            </a:endParaRPr>
          </a:p>
          <a:p>
            <a:pPr indent="-304800" lvl="0" marL="457200" rtl="0" algn="l">
              <a:spcBef>
                <a:spcPts val="600"/>
              </a:spcBef>
              <a:spcAft>
                <a:spcPts val="0"/>
              </a:spcAft>
              <a:buClr>
                <a:srgbClr val="FF9F00"/>
              </a:buClr>
              <a:buSzPts val="1200"/>
              <a:buFont typeface="Lato Light"/>
              <a:buChar char="-"/>
            </a:pPr>
            <a:r>
              <a:rPr lang="en" sz="1200">
                <a:solidFill>
                  <a:srgbClr val="222222"/>
                </a:solidFill>
                <a:latin typeface="Lato Light"/>
                <a:ea typeface="Lato Light"/>
                <a:cs typeface="Lato Light"/>
                <a:sym typeface="Lato Light"/>
              </a:rPr>
              <a:t>Rationale: In our usability testing, users found the Map View toggle unintuitive and were confused about its purpose. They were all unable to perform Listen Subtask 2 without significant help from the facilitator. This was one of our most severe errors. Once they understood the button’s purpose, they commented that it was a great feature to enable users to play recordings of their choice. We thought this new button more will more clearly communicate its purpose to users. </a:t>
            </a:r>
            <a:endParaRPr sz="1200">
              <a:solidFill>
                <a:srgbClr val="222222"/>
              </a:solidFill>
              <a:latin typeface="Lato Light"/>
              <a:ea typeface="Lato Light"/>
              <a:cs typeface="Lato Light"/>
              <a:sym typeface="Lato Light"/>
            </a:endParaRPr>
          </a:p>
          <a:p>
            <a:pPr indent="-304800" lvl="0" marL="457200" rtl="0" algn="l">
              <a:spcBef>
                <a:spcPts val="0"/>
              </a:spcBef>
              <a:spcAft>
                <a:spcPts val="0"/>
              </a:spcAft>
              <a:buClr>
                <a:srgbClr val="FF9F00"/>
              </a:buClr>
              <a:buSzPts val="1200"/>
              <a:buFont typeface="Lato Light"/>
              <a:buChar char="-"/>
            </a:pPr>
            <a:r>
              <a:rPr lang="en" sz="1200">
                <a:solidFill>
                  <a:srgbClr val="222222"/>
                </a:solidFill>
                <a:latin typeface="Lato Light"/>
                <a:ea typeface="Lato Light"/>
                <a:cs typeface="Lato Light"/>
                <a:sym typeface="Lato Light"/>
              </a:rPr>
              <a:t>We place our new button in a prominent location, just below the “Play All in Radius” button in order to call attention to it.</a:t>
            </a:r>
            <a:endParaRPr sz="1200">
              <a:solidFill>
                <a:srgbClr val="222222"/>
              </a:solidFill>
              <a:latin typeface="Lato Light"/>
              <a:ea typeface="Lato Light"/>
              <a:cs typeface="Lato Light"/>
              <a:sym typeface="Lato Light"/>
            </a:endParaRPr>
          </a:p>
          <a:p>
            <a:pPr indent="0" lvl="0" marL="0" rtl="0" algn="l">
              <a:spcBef>
                <a:spcPts val="600"/>
              </a:spcBef>
              <a:spcAft>
                <a:spcPts val="0"/>
              </a:spcAft>
              <a:buClr>
                <a:schemeClr val="dk1"/>
              </a:buClr>
              <a:buSzPts val="1100"/>
              <a:buFont typeface="Arial"/>
              <a:buNone/>
            </a:pPr>
            <a:r>
              <a:t/>
            </a:r>
            <a:endParaRPr sz="1200">
              <a:solidFill>
                <a:srgbClr val="222222"/>
              </a:solidFill>
              <a:latin typeface="Lato Light"/>
              <a:ea typeface="Lato Light"/>
              <a:cs typeface="Lato Light"/>
              <a:sym typeface="Lato Light"/>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5332c471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15332c47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222222"/>
                </a:solidFill>
                <a:latin typeface="Lato"/>
                <a:ea typeface="Lato"/>
                <a:cs typeface="Lato"/>
                <a:sym typeface="Lato"/>
              </a:rPr>
              <a:t>More detailed explanation:</a:t>
            </a:r>
            <a:endParaRPr b="1" sz="1200">
              <a:solidFill>
                <a:srgbClr val="222222"/>
              </a:solidFill>
              <a:latin typeface="Lato"/>
              <a:ea typeface="Lato"/>
              <a:cs typeface="Lato"/>
              <a:sym typeface="Lato"/>
            </a:endParaRPr>
          </a:p>
          <a:p>
            <a:pPr indent="0" lvl="0" marL="0" rtl="0" algn="l">
              <a:spcBef>
                <a:spcPts val="600"/>
              </a:spcBef>
              <a:spcAft>
                <a:spcPts val="0"/>
              </a:spcAft>
              <a:buNone/>
            </a:pPr>
            <a:r>
              <a:rPr b="1" lang="en" sz="1200">
                <a:solidFill>
                  <a:srgbClr val="222222"/>
                </a:solidFill>
                <a:latin typeface="Lato"/>
                <a:ea typeface="Lato"/>
                <a:cs typeface="Lato"/>
                <a:sym typeface="Lato"/>
              </a:rPr>
              <a:t>Back Button Consistency: </a:t>
            </a:r>
            <a:r>
              <a:rPr lang="en" sz="1200">
                <a:solidFill>
                  <a:srgbClr val="222222"/>
                </a:solidFill>
                <a:latin typeface="Lato Light"/>
                <a:ea typeface="Lato Light"/>
                <a:cs typeface="Lato Light"/>
                <a:sym typeface="Lato Light"/>
              </a:rPr>
              <a:t>In our low-fidelity prototype testing, users mentioned that always linking the back button to the previously viewed screen caused confusion in the Listen task, as this did not always make sense logically. For example, users were confused by the pause button turning back into play. Due to feedback from our CA, we decided not to remove the Back button. However, the Back button for all Listen task frames now either 1) links back to the home screen or 2) if the user has switched between Map and List view of the recordings, the back button takes the user to previous type of view. Return to Map button provides an additional way to go back to Map View in case users are still confused by the Back button.</a:t>
            </a:r>
            <a:endParaRPr sz="1200">
              <a:solidFill>
                <a:srgbClr val="222222"/>
              </a:solidFill>
              <a:latin typeface="Lato Light"/>
              <a:ea typeface="Lato Light"/>
              <a:cs typeface="Lato Light"/>
              <a:sym typeface="Lato Light"/>
            </a:endParaRPr>
          </a:p>
          <a:p>
            <a:pPr indent="0" lvl="0" marL="0" rtl="0" algn="l">
              <a:spcBef>
                <a:spcPts val="600"/>
              </a:spcBef>
              <a:spcAft>
                <a:spcPts val="0"/>
              </a:spcAft>
              <a:buClr>
                <a:schemeClr val="dk1"/>
              </a:buClr>
              <a:buSzPts val="1100"/>
              <a:buFont typeface="Arial"/>
              <a:buNone/>
            </a:pPr>
            <a:r>
              <a:t/>
            </a:r>
            <a:endParaRPr sz="1200">
              <a:solidFill>
                <a:srgbClr val="222222"/>
              </a:solidFill>
              <a:latin typeface="Lato Light"/>
              <a:ea typeface="Lato Light"/>
              <a:cs typeface="Lato Light"/>
              <a:sym typeface="Lato Light"/>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523c9b1e8_0_22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523c9b1e8_0_2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15332c4717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15332c471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15332c4717_0_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15332c471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5332c4717_0_3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15332c471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 in tasks from our low fidelity prototype.</a:t>
            </a:r>
            <a:endParaRPr/>
          </a:p>
          <a:p>
            <a:pPr indent="0" lvl="0" marL="0" rtl="0" algn="l">
              <a:spcBef>
                <a:spcPts val="0"/>
              </a:spcBef>
              <a:spcAft>
                <a:spcPts val="0"/>
              </a:spcAft>
              <a:buNone/>
            </a:pPr>
            <a:r>
              <a:rPr lang="en"/>
              <a:t>Listening to recordings made by others is our simple task, because this is the task that requires the lowest effort (plugging in headphones and listening). It is the first step to becoming inspired to achieving one goals. Once users achieve their goals, then we hope that they will make recordings and share those recordings with their friends.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144594d47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144594d47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1523c9b1e8_0_22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1523c9b1e8_0_2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5332c471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5332c471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Before, the back button was only present in some screens since the back button and home button often allowed you to navigate to the same screen</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While we considered removing the back button altogether</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However, we decided that keeping the back button would help keep peace of mind of our users</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Instead, we make the back button available on all screens, since it prevents user confusion</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Light"/>
              <a:buChar char="-"/>
            </a:pPr>
            <a:r>
              <a:rPr lang="en" sz="1500">
                <a:solidFill>
                  <a:schemeClr val="dk1"/>
                </a:solidFill>
                <a:latin typeface="Lato"/>
                <a:ea typeface="Lato"/>
                <a:cs typeface="Lato"/>
                <a:sym typeface="Lato"/>
              </a:rPr>
              <a:t>This addresses our usability goal of increasing </a:t>
            </a:r>
            <a:r>
              <a:rPr b="1" lang="en" sz="1500">
                <a:solidFill>
                  <a:schemeClr val="dk1"/>
                </a:solidFill>
                <a:latin typeface="Lato"/>
                <a:ea typeface="Lato"/>
                <a:cs typeface="Lato"/>
                <a:sym typeface="Lato"/>
              </a:rPr>
              <a:t>robustness</a:t>
            </a:r>
            <a:endParaRPr b="1" sz="1500">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5332c471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5332c471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02729"/>
                </a:solidFill>
                <a:latin typeface="Proxima Nova"/>
                <a:ea typeface="Proxima Nova"/>
                <a:cs typeface="Proxima Nova"/>
                <a:sym typeface="Proxima Nova"/>
              </a:rPr>
              <a:t>SoundPrints is a location-based audio journaling app that enables its users to connect with and inspire one another in the face of daunting obstacles that people often encounter as they try to achieve their goals. We hope users will be inspired by listening to the motivational recordings left by others at the places they visit, and that they will celebrate their </a:t>
            </a:r>
            <a:r>
              <a:rPr lang="en" sz="1400">
                <a:solidFill>
                  <a:srgbClr val="202729"/>
                </a:solidFill>
                <a:latin typeface="Proxima Nova"/>
                <a:ea typeface="Proxima Nova"/>
                <a:cs typeface="Proxima Nova"/>
                <a:sym typeface="Proxima Nova"/>
              </a:rPr>
              <a:t>successes</a:t>
            </a:r>
            <a:r>
              <a:rPr lang="en" sz="1400">
                <a:solidFill>
                  <a:srgbClr val="202729"/>
                </a:solidFill>
                <a:latin typeface="Proxima Nova"/>
                <a:ea typeface="Proxima Nova"/>
                <a:cs typeface="Proxima Nova"/>
                <a:sym typeface="Proxima Nova"/>
              </a:rPr>
              <a:t> by making their own recordings. We hope users will share their audio recordings with others in their community to inspire others to follow in their “soundprints.”</a:t>
            </a:r>
            <a:endParaRPr sz="1400">
              <a:solidFill>
                <a:srgbClr val="202729"/>
              </a:solidFill>
              <a:latin typeface="Proxima Nova"/>
              <a:ea typeface="Proxima Nova"/>
              <a:cs typeface="Proxima Nova"/>
              <a:sym typeface="Proxima Nova"/>
            </a:endParaRPr>
          </a:p>
          <a:p>
            <a:pPr indent="0" lvl="0" marL="0" rtl="0" algn="l">
              <a:spcBef>
                <a:spcPts val="1200"/>
              </a:spcBef>
              <a:spcAft>
                <a:spcPts val="1200"/>
              </a:spcAft>
              <a:buClr>
                <a:schemeClr val="dk1"/>
              </a:buClr>
              <a:buSzPts val="1100"/>
              <a:buFont typeface="Arial"/>
              <a:buNone/>
            </a:pPr>
            <a:r>
              <a:t/>
            </a:r>
            <a:endParaRPr sz="1400">
              <a:solidFill>
                <a:srgbClr val="202729"/>
              </a:solidFill>
              <a:latin typeface="Proxima Nova"/>
              <a:ea typeface="Proxima Nova"/>
              <a:cs typeface="Proxima Nova"/>
              <a:sym typeface="Proxima No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44594d47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144594d47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View enlarged medfi prototype sing this link: </a:t>
            </a:r>
            <a:r>
              <a:rPr lang="en" u="sng">
                <a:solidFill>
                  <a:schemeClr val="hlink"/>
                </a:solidFill>
                <a:hlinkClick r:id="rId2"/>
              </a:rPr>
              <a:t>https://www.figma.com/file/wrQpsVX7whXSX19XgMReNB/med-fi?node-id=20%3A2</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15332c4717_0_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15332c471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 in tasks from our low fidelity prototype.</a:t>
            </a:r>
            <a:endParaRPr/>
          </a:p>
          <a:p>
            <a:pPr indent="0" lvl="0" marL="0" rtl="0" algn="l">
              <a:spcBef>
                <a:spcPts val="0"/>
              </a:spcBef>
              <a:spcAft>
                <a:spcPts val="0"/>
              </a:spcAft>
              <a:buNone/>
            </a:pPr>
            <a:r>
              <a:rPr lang="en"/>
              <a:t>Listening to recordings made by others is our simple task, because this is the task that requires the lowest effort (plugging in headphones and listening). It is the first step to becoming inspired to achieving one goals. Once users achieve their goals, then we hope that they will make recordings and share those recordings with their friends.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1523c9b1e8_0_22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1523c9b1e8_0_2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523c9b1e8_0_21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1523c9b1e8_0_2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5332c471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15332c471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rgbClr val="222222"/>
                </a:solidFill>
                <a:latin typeface="Lato"/>
                <a:ea typeface="Lato"/>
                <a:cs typeface="Lato"/>
                <a:sym typeface="Lato"/>
              </a:rPr>
              <a:t>More detailed explanation:</a:t>
            </a:r>
            <a:endParaRPr b="1" sz="1200">
              <a:solidFill>
                <a:srgbClr val="222222"/>
              </a:solidFill>
              <a:latin typeface="Lato"/>
              <a:ea typeface="Lato"/>
              <a:cs typeface="Lato"/>
              <a:sym typeface="Lato"/>
            </a:endParaRPr>
          </a:p>
          <a:p>
            <a:pPr indent="0" lvl="0" marL="0" rtl="0" algn="l">
              <a:spcBef>
                <a:spcPts val="600"/>
              </a:spcBef>
              <a:spcAft>
                <a:spcPts val="0"/>
              </a:spcAft>
              <a:buClr>
                <a:schemeClr val="dk1"/>
              </a:buClr>
              <a:buSzPts val="1100"/>
              <a:buFont typeface="Arial"/>
              <a:buNone/>
            </a:pPr>
            <a:r>
              <a:rPr b="1" lang="en" sz="1200">
                <a:solidFill>
                  <a:srgbClr val="222222"/>
                </a:solidFill>
                <a:latin typeface="Lato"/>
                <a:ea typeface="Lato"/>
                <a:cs typeface="Lato"/>
                <a:sym typeface="Lato"/>
              </a:rPr>
              <a:t>Share to Chat: </a:t>
            </a:r>
            <a:r>
              <a:rPr lang="en" sz="1200">
                <a:solidFill>
                  <a:srgbClr val="222222"/>
                </a:solidFill>
                <a:latin typeface="Lato Light"/>
                <a:ea typeface="Lato Light"/>
                <a:cs typeface="Lato Light"/>
                <a:sym typeface="Lato Light"/>
              </a:rPr>
              <a:t>In our low-fidelity prototype presentation, our classmates mentioned that the share option seemed a little bit limited. One of our encoded values is inclusion and developing community, so we wanted to have a feature where users could stay in contact and connect with new people while still being able to share their audios. We incorporated a chat function so while users can still share their audio messages, they are not limited to this. Our users can now more easily and smoothly communicate with text or audios with their friends and also add new friends. Additionally, the messaging system in SoundPrints lets you revisit old conversations. </a:t>
            </a:r>
            <a:endParaRPr sz="1200">
              <a:solidFill>
                <a:srgbClr val="222222"/>
              </a:solidFill>
              <a:latin typeface="Lato Light"/>
              <a:ea typeface="Lato Light"/>
              <a:cs typeface="Lato Light"/>
              <a:sym typeface="Lato Light"/>
            </a:endParaRPr>
          </a:p>
          <a:p>
            <a:pPr indent="0" lvl="0" marL="0" rtl="0" algn="l">
              <a:spcBef>
                <a:spcPts val="600"/>
              </a:spcBef>
              <a:spcAft>
                <a:spcPts val="0"/>
              </a:spcAft>
              <a:buNone/>
            </a:pPr>
            <a:r>
              <a:rPr lang="en" sz="1200">
                <a:solidFill>
                  <a:srgbClr val="222222"/>
                </a:solidFill>
                <a:latin typeface="Lato Light"/>
                <a:ea typeface="Lato Light"/>
                <a:cs typeface="Lato Light"/>
                <a:sym typeface="Lato Light"/>
              </a:rPr>
              <a:t>We decided to keep our complex task the same (share a recording that you made with a friend) because this is still the core feature of the chat that will help users connect with and inspire their friends.</a:t>
            </a:r>
            <a:endParaRPr sz="1200">
              <a:solidFill>
                <a:srgbClr val="222222"/>
              </a:solidFill>
              <a:latin typeface="Lato Light"/>
              <a:ea typeface="Lato Light"/>
              <a:cs typeface="Lato Light"/>
              <a:sym typeface="Lato Light"/>
            </a:endParaRPr>
          </a:p>
          <a:p>
            <a:pPr indent="0" lvl="0" marL="0" rtl="0" algn="l">
              <a:spcBef>
                <a:spcPts val="600"/>
              </a:spcBef>
              <a:spcAft>
                <a:spcPts val="0"/>
              </a:spcAft>
              <a:buClr>
                <a:schemeClr val="dk1"/>
              </a:buClr>
              <a:buSzPts val="1100"/>
              <a:buFont typeface="Arial"/>
              <a:buNone/>
            </a:pPr>
            <a:r>
              <a:rPr lang="en" sz="1200">
                <a:solidFill>
                  <a:srgbClr val="222222"/>
                </a:solidFill>
                <a:latin typeface="Lato Light"/>
                <a:ea typeface="Lato Light"/>
                <a:cs typeface="Lato Light"/>
                <a:sym typeface="Lato Light"/>
              </a:rPr>
              <a:t>You can only add friends from your contact list, because this helps us encode  our values of inclusion and privacy.</a:t>
            </a:r>
            <a:endParaRPr sz="1200">
              <a:solidFill>
                <a:srgbClr val="222222"/>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1523c9b1e8_0_22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1523c9b1e8_0_2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1523c9b1e8_0_2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1523c9b1e8_0_2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in case trouble reading: https://www.figma.com/file/wrQpsVX7whXSX19XgMReNB/med-fi?node-id=8%3A5</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523c9b1e8_0_21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1523c9b1e8_0_2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1523c9b1e8_0_22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1523c9b1e8_0_2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1523c9b1e8_0_22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1523c9b1e8_0_2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5332c4717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5332c4717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1523c9b1e8_0_2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1523c9b1e8_0_2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imes"/>
                <a:ea typeface="Times"/>
                <a:cs typeface="Times"/>
                <a:sym typeface="Times"/>
              </a:rPr>
              <a:t>We have the following limitations in our prototype:</a:t>
            </a:r>
            <a:endParaRPr>
              <a:solidFill>
                <a:schemeClr val="dk1"/>
              </a:solidFill>
              <a:latin typeface="Times"/>
              <a:ea typeface="Times"/>
              <a:cs typeface="Times"/>
              <a:sym typeface="Times"/>
            </a:endParaRPr>
          </a:p>
          <a:p>
            <a:pPr indent="-298450" lvl="0" marL="457200" rtl="0" algn="l">
              <a:spcBef>
                <a:spcPts val="0"/>
              </a:spcBef>
              <a:spcAft>
                <a:spcPts val="0"/>
              </a:spcAft>
              <a:buClr>
                <a:schemeClr val="dk1"/>
              </a:buClr>
              <a:buSzPts val="1100"/>
              <a:buFont typeface="Lato Light"/>
              <a:buChar char="-"/>
            </a:pPr>
            <a:r>
              <a:rPr lang="en">
                <a:solidFill>
                  <a:schemeClr val="dk1"/>
                </a:solidFill>
                <a:latin typeface="Lato Light"/>
                <a:ea typeface="Lato Light"/>
                <a:cs typeface="Lato Light"/>
                <a:sym typeface="Lato Light"/>
              </a:rPr>
              <a:t>Location Real Time Updates</a:t>
            </a:r>
            <a:endParaRPr>
              <a:solidFill>
                <a:schemeClr val="dk1"/>
              </a:solidFill>
              <a:latin typeface="Lato Light"/>
              <a:ea typeface="Lato Light"/>
              <a:cs typeface="Lato Light"/>
              <a:sym typeface="Lato Light"/>
            </a:endParaRPr>
          </a:p>
          <a:p>
            <a:pPr indent="-298450" lvl="1" marL="914400" rtl="0" algn="l">
              <a:spcBef>
                <a:spcPts val="0"/>
              </a:spcBef>
              <a:spcAft>
                <a:spcPts val="0"/>
              </a:spcAft>
              <a:buClr>
                <a:schemeClr val="dk1"/>
              </a:buClr>
              <a:buSzPts val="1100"/>
              <a:buFont typeface="Lato Light"/>
              <a:buChar char="-"/>
            </a:pPr>
            <a:r>
              <a:rPr lang="en">
                <a:solidFill>
                  <a:schemeClr val="dk1"/>
                </a:solidFill>
                <a:latin typeface="Lato Light"/>
                <a:ea typeface="Lato Light"/>
                <a:cs typeface="Lato Light"/>
                <a:sym typeface="Lato Light"/>
              </a:rPr>
              <a:t>Our app depends on real time updates based on a user’s location, however Figma doesn’t allow for this feature. Instead, we include location context in our User README</a:t>
            </a:r>
            <a:endParaRPr>
              <a:solidFill>
                <a:schemeClr val="dk1"/>
              </a:solidFill>
              <a:latin typeface="Lato Light"/>
              <a:ea typeface="Lato Light"/>
              <a:cs typeface="Lato Light"/>
              <a:sym typeface="Lato Light"/>
            </a:endParaRPr>
          </a:p>
          <a:p>
            <a:pPr indent="-298450" lvl="0" marL="457200" rtl="0" algn="l">
              <a:spcBef>
                <a:spcPts val="0"/>
              </a:spcBef>
              <a:spcAft>
                <a:spcPts val="0"/>
              </a:spcAft>
              <a:buClr>
                <a:schemeClr val="dk1"/>
              </a:buClr>
              <a:buSzPts val="1100"/>
              <a:buFont typeface="Lato Light"/>
              <a:buChar char="-"/>
            </a:pPr>
            <a:r>
              <a:rPr lang="en">
                <a:solidFill>
                  <a:schemeClr val="dk1"/>
                </a:solidFill>
                <a:latin typeface="Lato Light"/>
                <a:ea typeface="Lato Light"/>
                <a:cs typeface="Lato Light"/>
                <a:sym typeface="Lato Light"/>
              </a:rPr>
              <a:t>Audio Input Output</a:t>
            </a:r>
            <a:endParaRPr>
              <a:solidFill>
                <a:schemeClr val="dk1"/>
              </a:solidFill>
              <a:latin typeface="Lato Light"/>
              <a:ea typeface="Lato Light"/>
              <a:cs typeface="Lato Light"/>
              <a:sym typeface="Lato Light"/>
            </a:endParaRPr>
          </a:p>
          <a:p>
            <a:pPr indent="-298450" lvl="1" marL="914400" rtl="0" algn="l">
              <a:spcBef>
                <a:spcPts val="0"/>
              </a:spcBef>
              <a:spcAft>
                <a:spcPts val="0"/>
              </a:spcAft>
              <a:buClr>
                <a:schemeClr val="dk1"/>
              </a:buClr>
              <a:buSzPts val="1100"/>
              <a:buFont typeface="Lato Light"/>
              <a:buChar char="-"/>
            </a:pPr>
            <a:r>
              <a:rPr lang="en">
                <a:solidFill>
                  <a:schemeClr val="dk1"/>
                </a:solidFill>
                <a:latin typeface="Lato Light"/>
                <a:ea typeface="Lato Light"/>
                <a:cs typeface="Lato Light"/>
                <a:sym typeface="Lato Light"/>
              </a:rPr>
              <a:t>Our app also depends on audio input and output, but Figma doesn’t allow for this either. We hard-coded timestamps and pause/play to indicate audio input/output</a:t>
            </a:r>
            <a:endParaRPr>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Font typeface="Times"/>
              <a:buChar char="-"/>
            </a:pPr>
            <a:r>
              <a:rPr lang="en">
                <a:solidFill>
                  <a:schemeClr val="dk1"/>
                </a:solidFill>
                <a:latin typeface="Times"/>
                <a:ea typeface="Times"/>
                <a:cs typeface="Times"/>
                <a:sym typeface="Times"/>
              </a:rPr>
              <a:t>Set Map Radius slider bar only has 500 feet and 1 mile as options in the prototype, though actually users should be able to select any radius they want between 5 feet and 1 mile</a:t>
            </a:r>
            <a:endParaRPr>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Font typeface="Times"/>
              <a:buChar char="-"/>
            </a:pPr>
            <a:r>
              <a:rPr lang="en">
                <a:solidFill>
                  <a:schemeClr val="dk1"/>
                </a:solidFill>
                <a:latin typeface="Times"/>
                <a:ea typeface="Times"/>
                <a:cs typeface="Times"/>
                <a:sym typeface="Times"/>
              </a:rPr>
              <a:t>Users cannot click the audio files to actually hear audio</a:t>
            </a:r>
            <a:endParaRPr>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Font typeface="Times"/>
              <a:buChar char="-"/>
            </a:pPr>
            <a:r>
              <a:rPr lang="en">
                <a:solidFill>
                  <a:schemeClr val="dk1"/>
                </a:solidFill>
                <a:latin typeface="Times"/>
                <a:ea typeface="Times"/>
                <a:cs typeface="Times"/>
                <a:sym typeface="Times"/>
              </a:rPr>
              <a:t>Users cannot actually add friends when seeing new friends in the search view</a:t>
            </a:r>
            <a:endParaRPr>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Font typeface="Times"/>
              <a:buChar char="-"/>
            </a:pPr>
            <a:r>
              <a:rPr lang="en">
                <a:solidFill>
                  <a:schemeClr val="dk1"/>
                </a:solidFill>
                <a:latin typeface="Times"/>
                <a:ea typeface="Times"/>
                <a:cs typeface="Times"/>
                <a:sym typeface="Times"/>
              </a:rPr>
              <a:t>A few buttons are not interactive (for example, only one friend in Chat can actually be selected) because making all buttons interactive would take up too much time</a:t>
            </a:r>
            <a:endParaRPr>
              <a:solidFill>
                <a:schemeClr val="dk1"/>
              </a:solidFill>
              <a:latin typeface="Times"/>
              <a:ea typeface="Times"/>
              <a:cs typeface="Times"/>
              <a:sym typeface="Times"/>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1523c9b1e8_0_2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1523c9b1e8_0_2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Button Functionality: Some buttons like the play audio button don’t work, however Wizard of Oz technique could be used to make these buttons functionable and play audio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a:ea typeface="Times"/>
                <a:cs typeface="Times"/>
                <a:sym typeface="Times"/>
              </a:rPr>
              <a:t>The design integrates the Wizard of Oz techniques by simulating the functionality of the the real application. For instance, we hard coded many of the buttons so that they still simulate the feeling of changing screens –  moving from one section of the application to another. However, we did not have the time to hard code </a:t>
            </a:r>
            <a:r>
              <a:rPr i="1" lang="en" sz="1200">
                <a:solidFill>
                  <a:schemeClr val="dk1"/>
                </a:solidFill>
                <a:latin typeface="Times"/>
                <a:ea typeface="Times"/>
                <a:cs typeface="Times"/>
                <a:sym typeface="Times"/>
              </a:rPr>
              <a:t>all </a:t>
            </a:r>
            <a:r>
              <a:rPr lang="en" sz="1200">
                <a:solidFill>
                  <a:schemeClr val="dk1"/>
                </a:solidFill>
                <a:latin typeface="Times"/>
                <a:ea typeface="Times"/>
                <a:cs typeface="Times"/>
                <a:sym typeface="Times"/>
              </a:rPr>
              <a:t>buttons, so it would require a Wizard of Oz technique to use the buttons that have not been hard code. The listen task has to be Wizard of Oz currently, because when the user hits the play button, there is no sound. An experimenter would have to play some audio recordings for them when they hit this button. Additionally, in order to make a realistic map that accurately uses the user’s real-time location, we would also have to use wizard of Oz to update the map image being shown to correspond to the user’s actual location. Currently the map is hard coded to represent a user walking at the Stanford dish so that users can simulate using the app with a challenging physical activity. The user needs to imagine they are at the dish and walking around while using the prototype. When the user hits “Play All in Radius,” some of the screen frames transition automatically, to give a notification that the user has “exited that radius” and the playlist will reset. It would require greater technical resources than we currently have to implement these features. Real-time location and audio input/output are also unavailable in Figma. Finally, the Record feature also requires Wizard of Oz for the timer to accurately simulate when the user “starts” and “stops” the recording. Currently, we have the timer completely hardcoded.</a:t>
            </a:r>
            <a:endParaRPr sz="1200">
              <a:solidFill>
                <a:schemeClr val="dk1"/>
              </a:solidFill>
              <a:latin typeface="Times"/>
              <a:ea typeface="Times"/>
              <a:cs typeface="Times"/>
              <a:sym typeface="Time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a:ea typeface="Times"/>
              <a:cs typeface="Times"/>
              <a:sym typeface="Times"/>
            </a:endParaRPr>
          </a:p>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a:ea typeface="Times"/>
                <a:cs typeface="Times"/>
                <a:sym typeface="Times"/>
              </a:rPr>
              <a:t>Additionally, we filled the design with pre-filled text to show how user interactions would normally look. As well, to demonstrate the workflow, we also simulated user-created content to test functionalities without committing to extensive coding and development. </a:t>
            </a:r>
            <a:endParaRPr sz="1200">
              <a:solidFill>
                <a:schemeClr val="dk1"/>
              </a:solidFill>
              <a:latin typeface="Times"/>
              <a:ea typeface="Times"/>
              <a:cs typeface="Times"/>
              <a:sym typeface="Time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a:ea typeface="Times"/>
              <a:cs typeface="Times"/>
              <a:sym typeface="Times"/>
            </a:endParaRPr>
          </a:p>
          <a:p>
            <a:pPr indent="-304800" lvl="0" marL="457200" rtl="0" algn="l">
              <a:lnSpc>
                <a:spcPct val="115000"/>
              </a:lnSpc>
              <a:spcBef>
                <a:spcPts val="0"/>
              </a:spcBef>
              <a:spcAft>
                <a:spcPts val="0"/>
              </a:spcAft>
              <a:buClr>
                <a:schemeClr val="dk1"/>
              </a:buClr>
              <a:buSzPts val="1200"/>
              <a:buFont typeface="Times"/>
              <a:buChar char="-"/>
            </a:pPr>
            <a:r>
              <a:t/>
            </a:r>
            <a:endParaRPr sz="1200">
              <a:solidFill>
                <a:schemeClr val="dk1"/>
              </a:solidFill>
              <a:latin typeface="Times"/>
              <a:ea typeface="Times"/>
              <a:cs typeface="Times"/>
              <a:sym typeface="Times"/>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523c9b1e8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523c9b1e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a:ea typeface="Times"/>
                <a:cs typeface="Times"/>
                <a:sym typeface="Times"/>
              </a:rPr>
              <a:t>The design integrates the Wizard of Oz techniques by simulating the functionality of the the real application. For instance, we hard coded many of the buttons so that they still simulate the feeling of changing screens –  moving from one section of the application to another. However, we did not have the time to hard code </a:t>
            </a:r>
            <a:r>
              <a:rPr i="1" lang="en" sz="1200">
                <a:solidFill>
                  <a:schemeClr val="dk1"/>
                </a:solidFill>
                <a:latin typeface="Times"/>
                <a:ea typeface="Times"/>
                <a:cs typeface="Times"/>
                <a:sym typeface="Times"/>
              </a:rPr>
              <a:t>all </a:t>
            </a:r>
            <a:r>
              <a:rPr lang="en" sz="1200">
                <a:solidFill>
                  <a:schemeClr val="dk1"/>
                </a:solidFill>
                <a:latin typeface="Times"/>
                <a:ea typeface="Times"/>
                <a:cs typeface="Times"/>
                <a:sym typeface="Times"/>
              </a:rPr>
              <a:t>buttons, so it would require a Wizard of Oz technique to use the buttons that have not been hard code. The listen task has to be Wizard of Oz currently, because when the user hits the play button, there is no sound. An experimenter would have to play some audio recordings for them when they hit this button. Additionally, in order to make a realistic map that accurately uses the user’s real-time location, we would also have to use wizard of Oz to update the map image being shown to correspond to the user’s actual location. Currently the map is hard coded to represent a user walking at the Stanford dish so that users can simulate using the app with a challenging physical activity. The user needs to imagine they are at the dish and walking around while using the prototype. When the user hits “Play All in Radius,” some of the screen frames transition automatically, to give a notification that the user has “exited that radius” and the playlist will reset. It would require greater technical resources than we currently have to implement these features. Real-time location and audio input/output are also unavailable in Figma. Finally, the Record feature also requires Wizard of Oz for the timer to accurately simulate when the user “starts” and “stops” the recording. Currently, we have the timer completely hardcoded.</a:t>
            </a:r>
            <a:endParaRPr sz="1200">
              <a:solidFill>
                <a:schemeClr val="dk1"/>
              </a:solidFill>
              <a:latin typeface="Times"/>
              <a:ea typeface="Times"/>
              <a:cs typeface="Times"/>
              <a:sym typeface="Time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a:ea typeface="Times"/>
              <a:cs typeface="Times"/>
              <a:sym typeface="Times"/>
            </a:endParaRPr>
          </a:p>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a:ea typeface="Times"/>
                <a:cs typeface="Times"/>
                <a:sym typeface="Times"/>
              </a:rPr>
              <a:t>Additionally, we filled the design with pre-filled text to show how user interactions would normally look. As well, to demonstrate the workflow, we also simulated user-created content to test functionalities without committing to extensive coding and development. Additionally, data, such as user profiles and user messages are hard coded since.</a:t>
            </a:r>
            <a:endParaRPr sz="1200">
              <a:solidFill>
                <a:schemeClr val="dk1"/>
              </a:solidFill>
              <a:latin typeface="Times"/>
              <a:ea typeface="Times"/>
              <a:cs typeface="Times"/>
              <a:sym typeface="Time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a:ea typeface="Times"/>
              <a:cs typeface="Times"/>
              <a:sym typeface="Times"/>
            </a:endParaRPr>
          </a:p>
          <a:p>
            <a:pPr indent="-304800" lvl="0" marL="457200" rtl="0" algn="l">
              <a:lnSpc>
                <a:spcPct val="115000"/>
              </a:lnSpc>
              <a:spcBef>
                <a:spcPts val="0"/>
              </a:spcBef>
              <a:spcAft>
                <a:spcPts val="0"/>
              </a:spcAft>
              <a:buClr>
                <a:schemeClr val="dk1"/>
              </a:buClr>
              <a:buSzPts val="1200"/>
              <a:buFont typeface="Times"/>
              <a:buChar char="-"/>
            </a:pPr>
            <a:r>
              <a:t/>
            </a:r>
            <a:endParaRPr sz="1200">
              <a:solidFill>
                <a:schemeClr val="dk1"/>
              </a:solidFill>
              <a:latin typeface="Times"/>
              <a:ea typeface="Times"/>
              <a:cs typeface="Times"/>
              <a:sym typeface="Times"/>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15332c471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15332c471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1523c9b1e8_0_2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1523c9b1e8_0_2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523c9b1e8_0_2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523c9b1e8_0_2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5332c4717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5332c471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5332c4717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5332c4717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5332c4717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5332c4717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SoundPrints mission is to enable people to connect with and inspire one another through collective, location-based audio journaling. More simply, our value proposition is: Audio spaces that connect and inspire.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523c9b1e8_0_21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523c9b1e8_0_2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change in tasks from our low fidelity prototype.</a:t>
            </a:r>
            <a:endParaRPr/>
          </a:p>
          <a:p>
            <a:pPr indent="0" lvl="0" marL="0" rtl="0" algn="l">
              <a:spcBef>
                <a:spcPts val="0"/>
              </a:spcBef>
              <a:spcAft>
                <a:spcPts val="0"/>
              </a:spcAft>
              <a:buNone/>
            </a:pPr>
            <a:r>
              <a:rPr lang="en"/>
              <a:t>Listening to recordings made by others is our simple task, because this is the task that requires the lowest effort (plugging in headphones and listening). It is the first step to becoming inspired to achieving one goals. Once users achieve their goals, then we hope that they will make recordings and share those recordings with their friends.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0" name="Shape 50"/>
        <p:cNvGrpSpPr/>
        <p:nvPr/>
      </p:nvGrpSpPr>
      <p:grpSpPr>
        <a:xfrm>
          <a:off x="0" y="0"/>
          <a:ext cx="0" cy="0"/>
          <a:chOff x="0" y="0"/>
          <a:chExt cx="0" cy="0"/>
        </a:xfrm>
      </p:grpSpPr>
      <p:sp>
        <p:nvSpPr>
          <p:cNvPr id="51" name="Google Shape;51;p13"/>
          <p:cNvSpPr txBox="1"/>
          <p:nvPr>
            <p:ph type="ctrTitle"/>
          </p:nvPr>
        </p:nvSpPr>
        <p:spPr>
          <a:xfrm>
            <a:off x="1034300" y="925025"/>
            <a:ext cx="7075500" cy="1159800"/>
          </a:xfrm>
          <a:prstGeom prst="rect">
            <a:avLst/>
          </a:prstGeom>
        </p:spPr>
        <p:txBody>
          <a:bodyPr anchorCtr="0" anchor="t" bIns="91425" lIns="91425" spcFirstLastPara="1" rIns="91425" wrap="square" tIns="91425">
            <a:norm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grpSp>
        <p:nvGrpSpPr>
          <p:cNvPr id="52" name="Google Shape;52;p13"/>
          <p:cNvGrpSpPr/>
          <p:nvPr/>
        </p:nvGrpSpPr>
        <p:grpSpPr>
          <a:xfrm>
            <a:off x="-12656" y="1423414"/>
            <a:ext cx="9155849" cy="3718952"/>
            <a:chOff x="1669785" y="210240"/>
            <a:chExt cx="3861435" cy="1568450"/>
          </a:xfrm>
        </p:grpSpPr>
        <p:sp>
          <p:nvSpPr>
            <p:cNvPr id="53" name="Google Shape;53;p13"/>
            <p:cNvSpPr/>
            <p:nvPr/>
          </p:nvSpPr>
          <p:spPr>
            <a:xfrm>
              <a:off x="1669785" y="210240"/>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13"/>
            <p:cNvSpPr/>
            <p:nvPr/>
          </p:nvSpPr>
          <p:spPr>
            <a:xfrm>
              <a:off x="1669785" y="939220"/>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srgbClr>
                </a:gs>
                <a:gs pos="100000">
                  <a:srgbClr val="FF6A00">
                    <a:alpha val="71764"/>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13"/>
            <p:cNvSpPr/>
            <p:nvPr/>
          </p:nvSpPr>
          <p:spPr>
            <a:xfrm>
              <a:off x="1670420" y="576000"/>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srgbClr>
                </a:gs>
                <a:gs pos="100000">
                  <a:srgbClr val="CC0000">
                    <a:alpha val="57254"/>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1034300" y="925025"/>
            <a:ext cx="7075500" cy="1159800"/>
          </a:xfrm>
          <a:prstGeom prst="rect">
            <a:avLst/>
          </a:prstGeom>
        </p:spPr>
        <p:txBody>
          <a:bodyPr anchorCtr="0" anchor="t"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grpSp>
        <p:nvGrpSpPr>
          <p:cNvPr id="62" name="Google Shape;62;p15"/>
          <p:cNvGrpSpPr/>
          <p:nvPr/>
        </p:nvGrpSpPr>
        <p:grpSpPr>
          <a:xfrm>
            <a:off x="-12656" y="1423414"/>
            <a:ext cx="9155849" cy="3718952"/>
            <a:chOff x="1669785" y="210240"/>
            <a:chExt cx="3861435" cy="1568450"/>
          </a:xfrm>
        </p:grpSpPr>
        <p:sp>
          <p:nvSpPr>
            <p:cNvPr id="63" name="Google Shape;63;p15"/>
            <p:cNvSpPr/>
            <p:nvPr/>
          </p:nvSpPr>
          <p:spPr>
            <a:xfrm>
              <a:off x="1669785" y="210240"/>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5"/>
            <p:cNvSpPr/>
            <p:nvPr/>
          </p:nvSpPr>
          <p:spPr>
            <a:xfrm>
              <a:off x="1669785" y="939220"/>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srgbClr>
                </a:gs>
                <a:gs pos="100000">
                  <a:srgbClr val="FF6A00">
                    <a:alpha val="71764"/>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5"/>
            <p:cNvSpPr/>
            <p:nvPr/>
          </p:nvSpPr>
          <p:spPr>
            <a:xfrm>
              <a:off x="1670420" y="576000"/>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srgbClr>
                </a:gs>
                <a:gs pos="100000">
                  <a:srgbClr val="CC0000">
                    <a:alpha val="57254"/>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6" name="Shape 66"/>
        <p:cNvGrpSpPr/>
        <p:nvPr/>
      </p:nvGrpSpPr>
      <p:grpSpPr>
        <a:xfrm>
          <a:off x="0" y="0"/>
          <a:ext cx="0" cy="0"/>
          <a:chOff x="0" y="0"/>
          <a:chExt cx="0" cy="0"/>
        </a:xfrm>
      </p:grpSpPr>
      <p:sp>
        <p:nvSpPr>
          <p:cNvPr id="67" name="Google Shape;67;p16"/>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8" name="Google Shape;68;p16"/>
          <p:cNvSpPr txBox="1"/>
          <p:nvPr>
            <p:ph idx="1" type="subTitle"/>
          </p:nvPr>
        </p:nvSpPr>
        <p:spPr>
          <a:xfrm>
            <a:off x="1034300" y="2840052"/>
            <a:ext cx="6342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p:txBody>
      </p:sp>
      <p:sp>
        <p:nvSpPr>
          <p:cNvPr id="69" name="Google Shape;69;p16"/>
          <p:cNvSpPr/>
          <p:nvPr/>
        </p:nvSpPr>
        <p:spPr>
          <a:xfrm>
            <a:off x="14" y="2916528"/>
            <a:ext cx="9140444" cy="2224977"/>
          </a:xfrm>
          <a:custGeom>
            <a:rect b="b" l="l" r="r" t="t"/>
            <a:pathLst>
              <a:path extrusionOk="0" h="939800" w="386080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6"/>
          <p:cNvSpPr/>
          <p:nvPr/>
        </p:nvSpPr>
        <p:spPr>
          <a:xfrm>
            <a:off x="14" y="1925587"/>
            <a:ext cx="9140444" cy="3217196"/>
          </a:xfrm>
          <a:custGeom>
            <a:rect b="b" l="l" r="r" t="t"/>
            <a:pathLst>
              <a:path extrusionOk="0" h="1358900" w="386080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764"/>
                </a:srgbClr>
              </a:gs>
              <a:gs pos="100000">
                <a:srgbClr val="FF6A00">
                  <a:alpha val="71764"/>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6"/>
          <p:cNvSpPr/>
          <p:nvPr/>
        </p:nvSpPr>
        <p:spPr>
          <a:xfrm>
            <a:off x="1518" y="3412751"/>
            <a:ext cx="9140444" cy="1728867"/>
          </a:xfrm>
          <a:custGeom>
            <a:rect b="b" l="l" r="r" t="t"/>
            <a:pathLst>
              <a:path extrusionOk="0" h="730250" w="386080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470"/>
                </a:srgbClr>
              </a:gs>
              <a:gs pos="100000">
                <a:srgbClr val="CC0000">
                  <a:alpha val="57254"/>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72" name="Shape 72"/>
        <p:cNvGrpSpPr/>
        <p:nvPr/>
      </p:nvGrpSpPr>
      <p:grpSpPr>
        <a:xfrm>
          <a:off x="0" y="0"/>
          <a:ext cx="0" cy="0"/>
          <a:chOff x="0" y="0"/>
          <a:chExt cx="0" cy="0"/>
        </a:xfrm>
      </p:grpSpPr>
      <p:sp>
        <p:nvSpPr>
          <p:cNvPr id="73" name="Google Shape;73;p17"/>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7"/>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7"/>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7"/>
          <p:cNvSpPr/>
          <p:nvPr/>
        </p:nvSpPr>
        <p:spPr>
          <a:xfrm rot="10800000">
            <a:off x="-656"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7"/>
          <p:cNvSpPr/>
          <p:nvPr/>
        </p:nvSpPr>
        <p:spPr>
          <a:xfrm rot="10800000">
            <a:off x="2664"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7"/>
          <p:cNvSpPr/>
          <p:nvPr/>
        </p:nvSpPr>
        <p:spPr>
          <a:xfrm rot="10800000">
            <a:off x="7031"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7"/>
          <p:cNvSpPr txBox="1"/>
          <p:nvPr>
            <p:ph idx="1" type="body"/>
          </p:nvPr>
        </p:nvSpPr>
        <p:spPr>
          <a:xfrm>
            <a:off x="2038025" y="1476000"/>
            <a:ext cx="5067900" cy="3045000"/>
          </a:xfrm>
          <a:prstGeom prst="rect">
            <a:avLst/>
          </a:prstGeom>
        </p:spPr>
        <p:txBody>
          <a:bodyPr anchorCtr="0" anchor="t" bIns="0" lIns="0" spcFirstLastPara="1" rIns="0" wrap="square" tIns="0">
            <a:noAutofit/>
          </a:bodyPr>
          <a:lstStyle>
            <a:lvl1pPr indent="-431800" lvl="0" marL="457200" rtl="0" algn="ctr">
              <a:spcBef>
                <a:spcPts val="600"/>
              </a:spcBef>
              <a:spcAft>
                <a:spcPts val="0"/>
              </a:spcAft>
              <a:buSzPts val="3200"/>
              <a:buChar char="◦"/>
              <a:defRPr i="1" sz="3200"/>
            </a:lvl1pPr>
            <a:lvl2pPr indent="-431800" lvl="1" marL="914400" rtl="0" algn="ctr">
              <a:spcBef>
                <a:spcPts val="0"/>
              </a:spcBef>
              <a:spcAft>
                <a:spcPts val="0"/>
              </a:spcAft>
              <a:buSzPts val="3200"/>
              <a:buChar char="◦"/>
              <a:defRPr i="1" sz="3200"/>
            </a:lvl2pPr>
            <a:lvl3pPr indent="-431800" lvl="2" marL="1371600" rtl="0" algn="ctr">
              <a:spcBef>
                <a:spcPts val="0"/>
              </a:spcBef>
              <a:spcAft>
                <a:spcPts val="0"/>
              </a:spcAft>
              <a:buSzPts val="3200"/>
              <a:buChar char="◦"/>
              <a:defRPr i="1" sz="3200"/>
            </a:lvl3pPr>
            <a:lvl4pPr indent="-431800" lvl="3" marL="1828800" rtl="0" algn="ctr">
              <a:spcBef>
                <a:spcPts val="0"/>
              </a:spcBef>
              <a:spcAft>
                <a:spcPts val="0"/>
              </a:spcAft>
              <a:buSzPts val="3200"/>
              <a:buChar char="◦"/>
              <a:defRPr i="1" sz="3200"/>
            </a:lvl4pPr>
            <a:lvl5pPr indent="-431800" lvl="4" marL="2286000" rtl="0" algn="ctr">
              <a:spcBef>
                <a:spcPts val="0"/>
              </a:spcBef>
              <a:spcAft>
                <a:spcPts val="0"/>
              </a:spcAft>
              <a:buSzPts val="3200"/>
              <a:buChar char="◦"/>
              <a:defRPr i="1" sz="3200"/>
            </a:lvl5pPr>
            <a:lvl6pPr indent="-431800" lvl="5" marL="2743200" rtl="0" algn="ctr">
              <a:spcBef>
                <a:spcPts val="0"/>
              </a:spcBef>
              <a:spcAft>
                <a:spcPts val="0"/>
              </a:spcAft>
              <a:buSzPts val="3200"/>
              <a:buChar char="◦"/>
              <a:defRPr i="1" sz="3200"/>
            </a:lvl6pPr>
            <a:lvl7pPr indent="-431800" lvl="6" marL="3200400" rtl="0" algn="ctr">
              <a:spcBef>
                <a:spcPts val="0"/>
              </a:spcBef>
              <a:spcAft>
                <a:spcPts val="0"/>
              </a:spcAft>
              <a:buSzPts val="3200"/>
              <a:buChar char="◦"/>
              <a:defRPr i="1" sz="3200"/>
            </a:lvl7pPr>
            <a:lvl8pPr indent="-431800" lvl="7" marL="3657600" rtl="0" algn="ctr">
              <a:spcBef>
                <a:spcPts val="0"/>
              </a:spcBef>
              <a:spcAft>
                <a:spcPts val="0"/>
              </a:spcAft>
              <a:buSzPts val="3200"/>
              <a:buChar char="◦"/>
              <a:defRPr i="1" sz="3200"/>
            </a:lvl8pPr>
            <a:lvl9pPr indent="-431800" lvl="8" marL="4114800" rtl="0" algn="ctr">
              <a:spcBef>
                <a:spcPts val="0"/>
              </a:spcBef>
              <a:spcAft>
                <a:spcPts val="0"/>
              </a:spcAft>
              <a:buSzPts val="3200"/>
              <a:buChar char="◦"/>
              <a:defRPr i="1" sz="3200"/>
            </a:lvl9pPr>
          </a:lstStyle>
          <a:p/>
        </p:txBody>
      </p:sp>
      <p:sp>
        <p:nvSpPr>
          <p:cNvPr id="80" name="Google Shape;80;p17"/>
          <p:cNvSpPr txBox="1"/>
          <p:nvPr/>
        </p:nvSpPr>
        <p:spPr>
          <a:xfrm>
            <a:off x="3593400" y="5527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accent5"/>
                </a:solidFill>
                <a:latin typeface="Lato"/>
                <a:ea typeface="Lato"/>
                <a:cs typeface="Lato"/>
                <a:sym typeface="Lato"/>
              </a:rPr>
              <a:t>“</a:t>
            </a:r>
            <a:endParaRPr b="1" sz="9600">
              <a:solidFill>
                <a:schemeClr val="accent5"/>
              </a:solidFill>
              <a:latin typeface="Lato"/>
              <a:ea typeface="Lato"/>
              <a:cs typeface="Lato"/>
              <a:sym typeface="Lato"/>
            </a:endParaRPr>
          </a:p>
        </p:txBody>
      </p:sp>
      <p:sp>
        <p:nvSpPr>
          <p:cNvPr id="81" name="Google Shape;81;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2" name="Shape 82"/>
        <p:cNvGrpSpPr/>
        <p:nvPr/>
      </p:nvGrpSpPr>
      <p:grpSpPr>
        <a:xfrm>
          <a:off x="0" y="0"/>
          <a:ext cx="0" cy="0"/>
          <a:chOff x="0" y="0"/>
          <a:chExt cx="0" cy="0"/>
        </a:xfrm>
      </p:grpSpPr>
      <p:sp>
        <p:nvSpPr>
          <p:cNvPr id="83" name="Google Shape;83;p18"/>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8"/>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8"/>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8"/>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Google Shape;87;p18"/>
          <p:cNvSpPr txBox="1"/>
          <p:nvPr>
            <p:ph idx="1" type="body"/>
          </p:nvPr>
        </p:nvSpPr>
        <p:spPr>
          <a:xfrm>
            <a:off x="737850" y="1475700"/>
            <a:ext cx="6034500" cy="30432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88" name="Google Shape;88;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9" name="Shape 89"/>
        <p:cNvGrpSpPr/>
        <p:nvPr/>
      </p:nvGrpSpPr>
      <p:grpSpPr>
        <a:xfrm>
          <a:off x="0" y="0"/>
          <a:ext cx="0" cy="0"/>
          <a:chOff x="0" y="0"/>
          <a:chExt cx="0" cy="0"/>
        </a:xfrm>
      </p:grpSpPr>
      <p:sp>
        <p:nvSpPr>
          <p:cNvPr id="90" name="Google Shape;90;p19"/>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9"/>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9"/>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9"/>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 name="Google Shape;94;p19"/>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5" name="Google Shape;95;p19"/>
          <p:cNvSpPr txBox="1"/>
          <p:nvPr>
            <p:ph idx="2" type="body"/>
          </p:nvPr>
        </p:nvSpPr>
        <p:spPr>
          <a:xfrm>
            <a:off x="3955979"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6" name="Google Shape;96;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7" name="Shape 97"/>
        <p:cNvGrpSpPr/>
        <p:nvPr/>
      </p:nvGrpSpPr>
      <p:grpSpPr>
        <a:xfrm>
          <a:off x="0" y="0"/>
          <a:ext cx="0" cy="0"/>
          <a:chOff x="0" y="0"/>
          <a:chExt cx="0" cy="0"/>
        </a:xfrm>
      </p:grpSpPr>
      <p:sp>
        <p:nvSpPr>
          <p:cNvPr id="98" name="Google Shape;98;p20"/>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0"/>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0"/>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0"/>
          <p:cNvSpPr txBox="1"/>
          <p:nvPr>
            <p:ph type="title"/>
          </p:nvPr>
        </p:nvSpPr>
        <p:spPr>
          <a:xfrm>
            <a:off x="737850" y="517525"/>
            <a:ext cx="62841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2" name="Google Shape;102;p20"/>
          <p:cNvSpPr txBox="1"/>
          <p:nvPr>
            <p:ph idx="1" type="body"/>
          </p:nvPr>
        </p:nvSpPr>
        <p:spPr>
          <a:xfrm>
            <a:off x="737850"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03" name="Google Shape;103;p20"/>
          <p:cNvSpPr txBox="1"/>
          <p:nvPr>
            <p:ph idx="2" type="body"/>
          </p:nvPr>
        </p:nvSpPr>
        <p:spPr>
          <a:xfrm>
            <a:off x="2928612"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04" name="Google Shape;104;p20"/>
          <p:cNvSpPr txBox="1"/>
          <p:nvPr>
            <p:ph idx="3" type="body"/>
          </p:nvPr>
        </p:nvSpPr>
        <p:spPr>
          <a:xfrm>
            <a:off x="5119374"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05" name="Google Shape;105;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1"/>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1"/>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1"/>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1"/>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1" name="Google Shape;111;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22"/>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2"/>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2"/>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2"/>
          <p:cNvSpPr txBox="1"/>
          <p:nvPr>
            <p:ph idx="1" type="body"/>
          </p:nvPr>
        </p:nvSpPr>
        <p:spPr>
          <a:xfrm>
            <a:off x="737850" y="4406300"/>
            <a:ext cx="62364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Clr>
                <a:schemeClr val="accent5"/>
              </a:buClr>
              <a:buSzPts val="1800"/>
              <a:buNone/>
              <a:defRPr sz="1800">
                <a:solidFill>
                  <a:schemeClr val="accent5"/>
                </a:solidFill>
              </a:defRPr>
            </a:lvl1pPr>
          </a:lstStyle>
          <a:p/>
        </p:txBody>
      </p:sp>
      <p:sp>
        <p:nvSpPr>
          <p:cNvPr id="117" name="Google Shape;117;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3"/>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3"/>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3"/>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waves">
  <p:cSld name="BLANK_1">
    <p:spTree>
      <p:nvGrpSpPr>
        <p:cNvPr id="123" name="Shape 123"/>
        <p:cNvGrpSpPr/>
        <p:nvPr/>
      </p:nvGrpSpPr>
      <p:grpSpPr>
        <a:xfrm>
          <a:off x="0" y="0"/>
          <a:ext cx="0" cy="0"/>
          <a:chOff x="0" y="0"/>
          <a:chExt cx="0" cy="0"/>
        </a:xfrm>
      </p:grpSpPr>
      <p:grpSp>
        <p:nvGrpSpPr>
          <p:cNvPr id="124" name="Google Shape;124;p24"/>
          <p:cNvGrpSpPr/>
          <p:nvPr/>
        </p:nvGrpSpPr>
        <p:grpSpPr>
          <a:xfrm>
            <a:off x="-12688" y="3585323"/>
            <a:ext cx="9155849" cy="1557000"/>
            <a:chOff x="1669785" y="210240"/>
            <a:chExt cx="3861435" cy="1568450"/>
          </a:xfrm>
        </p:grpSpPr>
        <p:sp>
          <p:nvSpPr>
            <p:cNvPr id="125" name="Google Shape;125;p24"/>
            <p:cNvSpPr/>
            <p:nvPr/>
          </p:nvSpPr>
          <p:spPr>
            <a:xfrm>
              <a:off x="1669785" y="210240"/>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24"/>
            <p:cNvSpPr/>
            <p:nvPr/>
          </p:nvSpPr>
          <p:spPr>
            <a:xfrm>
              <a:off x="1669785" y="939220"/>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srgbClr>
                </a:gs>
                <a:gs pos="100000">
                  <a:srgbClr val="FF6A00">
                    <a:alpha val="71764"/>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4"/>
            <p:cNvSpPr/>
            <p:nvPr/>
          </p:nvSpPr>
          <p:spPr>
            <a:xfrm>
              <a:off x="1670420" y="576000"/>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srgbClr>
                </a:gs>
                <a:gs pos="100000">
                  <a:srgbClr val="CC0000">
                    <a:alpha val="57254"/>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8" name="Google Shape;128;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p:txBody>
      </p:sp>
      <p:sp>
        <p:nvSpPr>
          <p:cNvPr id="58" name="Google Shape;58;p14"/>
          <p:cNvSpPr txBox="1"/>
          <p:nvPr>
            <p:ph idx="1" type="body"/>
          </p:nvPr>
        </p:nvSpPr>
        <p:spPr>
          <a:xfrm>
            <a:off x="737850" y="1475700"/>
            <a:ext cx="6034500" cy="3043200"/>
          </a:xfrm>
          <a:prstGeom prst="rect">
            <a:avLst/>
          </a:prstGeom>
          <a:noFill/>
          <a:ln>
            <a:noFill/>
          </a:ln>
        </p:spPr>
        <p:txBody>
          <a:bodyPr anchorCtr="0" anchor="t" bIns="0" lIns="0" spcFirstLastPara="1" rIns="0" wrap="square" tIns="0">
            <a:noAutofit/>
          </a:bodyPr>
          <a:lstStyle>
            <a:lvl1pPr indent="-381000" lvl="0" marL="4572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indent="-381000" lvl="1" marL="914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indent="-381000" lvl="2" marL="1371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indent="-381000" lvl="3" marL="1828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indent="-381000" lvl="4" marL="2286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indent="-381000" lvl="5" marL="27432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indent="-381000" lvl="6" marL="3200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indent="-381000" lvl="7" marL="3657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indent="-381000" lvl="8" marL="4114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p:txBody>
      </p:sp>
      <p:sp>
        <p:nvSpPr>
          <p:cNvPr id="59" name="Google Shape;59;p1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ato Light"/>
                <a:ea typeface="Lato Light"/>
                <a:cs typeface="Lato Light"/>
                <a:sym typeface="Lato Light"/>
              </a:defRPr>
            </a:lvl1pPr>
            <a:lvl2pPr lvl="1" rtl="0" algn="r">
              <a:buNone/>
              <a:defRPr sz="1300">
                <a:solidFill>
                  <a:schemeClr val="lt1"/>
                </a:solidFill>
                <a:latin typeface="Lato Light"/>
                <a:ea typeface="Lato Light"/>
                <a:cs typeface="Lato Light"/>
                <a:sym typeface="Lato Light"/>
              </a:defRPr>
            </a:lvl2pPr>
            <a:lvl3pPr lvl="2" rtl="0" algn="r">
              <a:buNone/>
              <a:defRPr sz="1300">
                <a:solidFill>
                  <a:schemeClr val="lt1"/>
                </a:solidFill>
                <a:latin typeface="Lato Light"/>
                <a:ea typeface="Lato Light"/>
                <a:cs typeface="Lato Light"/>
                <a:sym typeface="Lato Light"/>
              </a:defRPr>
            </a:lvl3pPr>
            <a:lvl4pPr lvl="3" rtl="0" algn="r">
              <a:buNone/>
              <a:defRPr sz="1300">
                <a:solidFill>
                  <a:schemeClr val="lt1"/>
                </a:solidFill>
                <a:latin typeface="Lato Light"/>
                <a:ea typeface="Lato Light"/>
                <a:cs typeface="Lato Light"/>
                <a:sym typeface="Lato Light"/>
              </a:defRPr>
            </a:lvl4pPr>
            <a:lvl5pPr lvl="4" rtl="0" algn="r">
              <a:buNone/>
              <a:defRPr sz="1300">
                <a:solidFill>
                  <a:schemeClr val="lt1"/>
                </a:solidFill>
                <a:latin typeface="Lato Light"/>
                <a:ea typeface="Lato Light"/>
                <a:cs typeface="Lato Light"/>
                <a:sym typeface="Lato Light"/>
              </a:defRPr>
            </a:lvl5pPr>
            <a:lvl6pPr lvl="5" rtl="0" algn="r">
              <a:buNone/>
              <a:defRPr sz="1300">
                <a:solidFill>
                  <a:schemeClr val="lt1"/>
                </a:solidFill>
                <a:latin typeface="Lato Light"/>
                <a:ea typeface="Lato Light"/>
                <a:cs typeface="Lato Light"/>
                <a:sym typeface="Lato Light"/>
              </a:defRPr>
            </a:lvl6pPr>
            <a:lvl7pPr lvl="6" rtl="0" algn="r">
              <a:buNone/>
              <a:defRPr sz="1300">
                <a:solidFill>
                  <a:schemeClr val="lt1"/>
                </a:solidFill>
                <a:latin typeface="Lato Light"/>
                <a:ea typeface="Lato Light"/>
                <a:cs typeface="Lato Light"/>
                <a:sym typeface="Lato Light"/>
              </a:defRPr>
            </a:lvl7pPr>
            <a:lvl8pPr lvl="7" rtl="0" algn="r">
              <a:buNone/>
              <a:defRPr sz="1300">
                <a:solidFill>
                  <a:schemeClr val="lt1"/>
                </a:solidFill>
                <a:latin typeface="Lato Light"/>
                <a:ea typeface="Lato Light"/>
                <a:cs typeface="Lato Light"/>
                <a:sym typeface="Lato Light"/>
              </a:defRPr>
            </a:lvl8pPr>
            <a:lvl9pPr lvl="8" rtl="0" algn="r">
              <a:buNone/>
              <a:defRPr sz="1300">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21.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nvSpPr>
        <p:spPr>
          <a:xfrm>
            <a:off x="1908925" y="3191174"/>
            <a:ext cx="55869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212121"/>
                </a:solidFill>
                <a:latin typeface="Montserrat"/>
                <a:ea typeface="Montserrat"/>
                <a:cs typeface="Montserrat"/>
                <a:sym typeface="Montserrat"/>
              </a:rPr>
              <a:t>Med</a:t>
            </a:r>
            <a:r>
              <a:rPr lang="en" sz="3000">
                <a:solidFill>
                  <a:srgbClr val="212121"/>
                </a:solidFill>
                <a:latin typeface="Montserrat"/>
                <a:ea typeface="Montserrat"/>
                <a:cs typeface="Montserrat"/>
                <a:sym typeface="Montserrat"/>
              </a:rPr>
              <a:t>-Fi Prototyping</a:t>
            </a:r>
            <a:endParaRPr sz="3000">
              <a:solidFill>
                <a:srgbClr val="212121"/>
              </a:solidFill>
              <a:latin typeface="Montserrat"/>
              <a:ea typeface="Montserrat"/>
              <a:cs typeface="Montserrat"/>
              <a:sym typeface="Montserrat"/>
            </a:endParaRPr>
          </a:p>
        </p:txBody>
      </p:sp>
      <p:sp>
        <p:nvSpPr>
          <p:cNvPr id="134" name="Google Shape;134;p25"/>
          <p:cNvSpPr txBox="1"/>
          <p:nvPr/>
        </p:nvSpPr>
        <p:spPr>
          <a:xfrm>
            <a:off x="1908925" y="4488299"/>
            <a:ext cx="55869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212121"/>
                </a:solidFill>
                <a:latin typeface="Montserrat"/>
                <a:ea typeface="Montserrat"/>
                <a:cs typeface="Montserrat"/>
                <a:sym typeface="Montserrat"/>
              </a:rPr>
              <a:t>Niki A, Safiyah L, Roy Y, Raymond G</a:t>
            </a:r>
            <a:endParaRPr sz="2200">
              <a:solidFill>
                <a:srgbClr val="212121"/>
              </a:solidFill>
              <a:latin typeface="Montserrat"/>
              <a:ea typeface="Montserrat"/>
              <a:cs typeface="Montserrat"/>
              <a:sym typeface="Montserrat"/>
            </a:endParaRPr>
          </a:p>
        </p:txBody>
      </p:sp>
      <p:pic>
        <p:nvPicPr>
          <p:cNvPr id="135" name="Google Shape;135;p25"/>
          <p:cNvPicPr preferRelativeResize="0"/>
          <p:nvPr/>
        </p:nvPicPr>
        <p:blipFill>
          <a:blip r:embed="rId3">
            <a:alphaModFix/>
          </a:blip>
          <a:stretch>
            <a:fillRect/>
          </a:stretch>
        </p:blipFill>
        <p:spPr>
          <a:xfrm>
            <a:off x="2049925" y="-271125"/>
            <a:ext cx="4622050" cy="4622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idx="4294967295" type="subTitle"/>
          </p:nvPr>
        </p:nvSpPr>
        <p:spPr>
          <a:xfrm>
            <a:off x="750025" y="1396750"/>
            <a:ext cx="7610400" cy="2863800"/>
          </a:xfrm>
          <a:prstGeom prst="rect">
            <a:avLst/>
          </a:prstGeom>
        </p:spPr>
        <p:txBody>
          <a:bodyPr anchorCtr="0" anchor="t" bIns="0" lIns="0" spcFirstLastPara="1" rIns="0" wrap="square" tIns="0">
            <a:noAutofit/>
          </a:bodyPr>
          <a:lstStyle/>
          <a:p>
            <a:pPr indent="-323850" lvl="0" marL="457200" rtl="0" algn="l">
              <a:spcBef>
                <a:spcPts val="0"/>
              </a:spcBef>
              <a:spcAft>
                <a:spcPts val="0"/>
              </a:spcAft>
              <a:buClr>
                <a:srgbClr val="212121"/>
              </a:buClr>
              <a:buSzPts val="1500"/>
              <a:buFont typeface="Montserrat"/>
              <a:buChar char="●"/>
            </a:pPr>
            <a:r>
              <a:rPr b="1" lang="en" sz="1500">
                <a:solidFill>
                  <a:srgbClr val="212121"/>
                </a:solidFill>
                <a:latin typeface="Lato"/>
                <a:ea typeface="Lato"/>
                <a:cs typeface="Lato"/>
                <a:sym typeface="Lato"/>
              </a:rPr>
              <a:t>Robust: </a:t>
            </a:r>
            <a:r>
              <a:rPr lang="en" sz="1500">
                <a:solidFill>
                  <a:srgbClr val="212121"/>
                </a:solidFill>
                <a:latin typeface="Lato"/>
                <a:ea typeface="Lato"/>
                <a:cs typeface="Lato"/>
                <a:sym typeface="Lato"/>
              </a:rPr>
              <a:t>Minimal error rates</a:t>
            </a:r>
            <a:endParaRPr sz="1500">
              <a:solidFill>
                <a:srgbClr val="212121"/>
              </a:solidFill>
              <a:latin typeface="Lato"/>
              <a:ea typeface="Lato"/>
              <a:cs typeface="Lato"/>
              <a:sym typeface="Lato"/>
            </a:endParaRPr>
          </a:p>
          <a:p>
            <a:pPr indent="-323850" lvl="1" marL="9144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Primary Metric: How often does the user complete the task without going down the wrong path</a:t>
            </a:r>
            <a:endParaRPr sz="1500">
              <a:solidFill>
                <a:srgbClr val="212121"/>
              </a:solidFill>
              <a:latin typeface="Lato"/>
              <a:ea typeface="Lato"/>
              <a:cs typeface="Lato"/>
              <a:sym typeface="Lato"/>
            </a:endParaRPr>
          </a:p>
          <a:p>
            <a:pPr indent="-323850" lvl="1" marL="9144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Secondary Metric: How often does the user ask us questions due to confusion about what to do?</a:t>
            </a:r>
            <a:endParaRPr sz="1500">
              <a:solidFill>
                <a:srgbClr val="212121"/>
              </a:solidFill>
              <a:latin typeface="Lato"/>
              <a:ea typeface="Lato"/>
              <a:cs typeface="Lato"/>
              <a:sym typeface="Lato"/>
            </a:endParaRPr>
          </a:p>
          <a:p>
            <a:pPr indent="-323850" lvl="0" marL="457200" rtl="0" algn="l">
              <a:spcBef>
                <a:spcPts val="0"/>
              </a:spcBef>
              <a:spcAft>
                <a:spcPts val="0"/>
              </a:spcAft>
              <a:buClr>
                <a:srgbClr val="212121"/>
              </a:buClr>
              <a:buSzPts val="1500"/>
              <a:buFont typeface="Montserrat"/>
              <a:buChar char="●"/>
            </a:pPr>
            <a:r>
              <a:rPr b="1" lang="en" sz="1500">
                <a:solidFill>
                  <a:srgbClr val="212121"/>
                </a:solidFill>
                <a:latin typeface="Lato"/>
                <a:ea typeface="Lato"/>
                <a:cs typeface="Lato"/>
                <a:sym typeface="Lato"/>
              </a:rPr>
              <a:t>Pleasant:</a:t>
            </a:r>
            <a:r>
              <a:rPr lang="en" sz="1500">
                <a:solidFill>
                  <a:srgbClr val="212121"/>
                </a:solidFill>
                <a:latin typeface="Lato"/>
                <a:ea typeface="Lato"/>
                <a:cs typeface="Lato"/>
                <a:sym typeface="Lato"/>
              </a:rPr>
              <a:t> High user satisfaction</a:t>
            </a:r>
            <a:endParaRPr sz="1500">
              <a:solidFill>
                <a:srgbClr val="212121"/>
              </a:solidFill>
              <a:latin typeface="Lato"/>
              <a:ea typeface="Lato"/>
              <a:cs typeface="Lato"/>
              <a:sym typeface="Lato"/>
            </a:endParaRPr>
          </a:p>
          <a:p>
            <a:pPr indent="-298450" lvl="1" marL="914400" rtl="0" algn="l">
              <a:spcBef>
                <a:spcPts val="0"/>
              </a:spcBef>
              <a:spcAft>
                <a:spcPts val="0"/>
              </a:spcAft>
              <a:buClr>
                <a:schemeClr val="accent5"/>
              </a:buClr>
              <a:buSzPts val="1100"/>
              <a:buFont typeface="Lato"/>
              <a:buChar char="○"/>
            </a:pPr>
            <a:r>
              <a:rPr lang="en" sz="1500">
                <a:solidFill>
                  <a:srgbClr val="212121"/>
                </a:solidFill>
                <a:latin typeface="Lato"/>
                <a:ea typeface="Lato"/>
                <a:cs typeface="Lato"/>
                <a:sym typeface="Lato"/>
              </a:rPr>
              <a:t>Measure by understanding what users like, dislike, find </a:t>
            </a:r>
            <a:r>
              <a:rPr lang="en" sz="1500">
                <a:solidFill>
                  <a:srgbClr val="212121"/>
                </a:solidFill>
                <a:latin typeface="Lato"/>
                <a:ea typeface="Lato"/>
                <a:cs typeface="Lato"/>
                <a:sym typeface="Lato"/>
              </a:rPr>
              <a:t>confusing, or find frustrating by:</a:t>
            </a:r>
            <a:endParaRPr sz="1500">
              <a:solidFill>
                <a:srgbClr val="212121"/>
              </a:solidFill>
              <a:latin typeface="Lato"/>
              <a:ea typeface="Lato"/>
              <a:cs typeface="Lato"/>
              <a:sym typeface="Lato"/>
            </a:endParaRPr>
          </a:p>
          <a:p>
            <a:pPr indent="-323850" lvl="2" marL="13716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Noting moments during prototype test when users appear to find an experience enjoyable or </a:t>
            </a:r>
            <a:r>
              <a:rPr lang="en" sz="1500">
                <a:solidFill>
                  <a:srgbClr val="212121"/>
                </a:solidFill>
                <a:latin typeface="Lato"/>
                <a:ea typeface="Lato"/>
                <a:cs typeface="Lato"/>
                <a:sym typeface="Lato"/>
              </a:rPr>
              <a:t>confusing.</a:t>
            </a:r>
            <a:endParaRPr sz="1500">
              <a:solidFill>
                <a:srgbClr val="212121"/>
              </a:solidFill>
              <a:latin typeface="Lato"/>
              <a:ea typeface="Lato"/>
              <a:cs typeface="Lato"/>
              <a:sym typeface="Lato"/>
            </a:endParaRPr>
          </a:p>
          <a:p>
            <a:pPr indent="-323850" lvl="2" marL="13716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User feedback in follow-up questions after prototype test</a:t>
            </a:r>
            <a:endParaRPr sz="1500">
              <a:solidFill>
                <a:srgbClr val="212121"/>
              </a:solidFill>
              <a:latin typeface="Lato"/>
              <a:ea typeface="Lato"/>
              <a:cs typeface="Lato"/>
              <a:sym typeface="Lato"/>
            </a:endParaRPr>
          </a:p>
          <a:p>
            <a:pPr indent="0" lvl="0" marL="0" rtl="0" algn="l">
              <a:spcBef>
                <a:spcPts val="0"/>
              </a:spcBef>
              <a:spcAft>
                <a:spcPts val="0"/>
              </a:spcAft>
              <a:buNone/>
            </a:pPr>
            <a:r>
              <a:t/>
            </a:r>
            <a:endParaRPr sz="1500">
              <a:solidFill>
                <a:srgbClr val="212121"/>
              </a:solidFill>
              <a:latin typeface="Lato"/>
              <a:ea typeface="Lato"/>
              <a:cs typeface="Lato"/>
              <a:sym typeface="Lato"/>
            </a:endParaRPr>
          </a:p>
        </p:txBody>
      </p:sp>
      <p:sp>
        <p:nvSpPr>
          <p:cNvPr id="190" name="Google Shape;190;p3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4"/>
          <p:cNvSpPr txBox="1"/>
          <p:nvPr>
            <p:ph idx="4294967295" type="title"/>
          </p:nvPr>
        </p:nvSpPr>
        <p:spPr>
          <a:xfrm>
            <a:off x="610650" y="156900"/>
            <a:ext cx="7922700" cy="10533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Usability Goals &amp; </a:t>
            </a:r>
            <a:endParaRPr sz="3500">
              <a:solidFill>
                <a:schemeClr val="accent1"/>
              </a:solidFill>
            </a:endParaRPr>
          </a:p>
          <a:p>
            <a:pPr indent="0" lvl="0" marL="0" rtl="0" algn="ctr">
              <a:spcBef>
                <a:spcPts val="0"/>
              </a:spcBef>
              <a:spcAft>
                <a:spcPts val="0"/>
              </a:spcAft>
              <a:buSzPts val="990"/>
              <a:buNone/>
            </a:pPr>
            <a:r>
              <a:rPr lang="en" sz="3500">
                <a:solidFill>
                  <a:schemeClr val="accent1"/>
                </a:solidFill>
              </a:rPr>
              <a:t>Key Measurements </a:t>
            </a:r>
            <a:endParaRPr sz="350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97" name="Google Shape;197;p35"/>
          <p:cNvPicPr preferRelativeResize="0"/>
          <p:nvPr/>
        </p:nvPicPr>
        <p:blipFill>
          <a:blip r:embed="rId3">
            <a:alphaModFix/>
          </a:blip>
          <a:stretch>
            <a:fillRect/>
          </a:stretch>
        </p:blipFill>
        <p:spPr>
          <a:xfrm>
            <a:off x="3959513" y="264475"/>
            <a:ext cx="1224975" cy="1281950"/>
          </a:xfrm>
          <a:prstGeom prst="rect">
            <a:avLst/>
          </a:prstGeom>
          <a:noFill/>
          <a:ln>
            <a:noFill/>
          </a:ln>
        </p:spPr>
      </p:pic>
      <p:sp>
        <p:nvSpPr>
          <p:cNvPr id="198" name="Google Shape;198;p35"/>
          <p:cNvSpPr txBox="1"/>
          <p:nvPr>
            <p:ph idx="4294967295" type="title"/>
          </p:nvPr>
        </p:nvSpPr>
        <p:spPr>
          <a:xfrm>
            <a:off x="1518450" y="2252400"/>
            <a:ext cx="61071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Revised Interface Design </a:t>
            </a:r>
            <a:endParaRPr sz="350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737850" y="517525"/>
            <a:ext cx="65667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Major Design Change: Navigation Bar</a:t>
            </a:r>
            <a:endParaRPr>
              <a:latin typeface="Lato"/>
              <a:ea typeface="Lato"/>
              <a:cs typeface="Lato"/>
              <a:sym typeface="Lato"/>
            </a:endParaRPr>
          </a:p>
        </p:txBody>
      </p:sp>
      <p:sp>
        <p:nvSpPr>
          <p:cNvPr id="204" name="Google Shape;204;p36"/>
          <p:cNvSpPr txBox="1"/>
          <p:nvPr>
            <p:ph idx="1" type="body"/>
          </p:nvPr>
        </p:nvSpPr>
        <p:spPr>
          <a:xfrm>
            <a:off x="737850" y="1475700"/>
            <a:ext cx="6892200" cy="3043200"/>
          </a:xfrm>
          <a:prstGeom prst="rect">
            <a:avLst/>
          </a:prstGeom>
        </p:spPr>
        <p:txBody>
          <a:bodyPr anchorCtr="0" anchor="t" bIns="0" lIns="0" spcFirstLastPara="1" rIns="0" wrap="square" tIns="0">
            <a:noAutofit/>
          </a:bodyPr>
          <a:lstStyle/>
          <a:p>
            <a:pPr indent="-323850" lvl="0" marL="457200" rtl="0" algn="l">
              <a:spcBef>
                <a:spcPts val="0"/>
              </a:spcBef>
              <a:spcAft>
                <a:spcPts val="0"/>
              </a:spcAft>
              <a:buClr>
                <a:srgbClr val="212121"/>
              </a:buClr>
              <a:buSzPts val="1500"/>
              <a:buFont typeface="Montserrat"/>
              <a:buChar char="-"/>
            </a:pPr>
            <a:r>
              <a:rPr lang="en" sz="1500">
                <a:solidFill>
                  <a:srgbClr val="212121"/>
                </a:solidFill>
                <a:latin typeface="Lato"/>
                <a:ea typeface="Lato"/>
                <a:cs typeface="Lato"/>
                <a:sym typeface="Lato"/>
              </a:rPr>
              <a:t>Helps us achieve usability goal of creating a more </a:t>
            </a:r>
            <a:r>
              <a:rPr b="1" lang="en" sz="1500">
                <a:solidFill>
                  <a:srgbClr val="212121"/>
                </a:solidFill>
                <a:latin typeface="Lato"/>
                <a:ea typeface="Lato"/>
                <a:cs typeface="Lato"/>
                <a:sym typeface="Lato"/>
              </a:rPr>
              <a:t>pleasant </a:t>
            </a:r>
            <a:r>
              <a:rPr lang="en" sz="1500">
                <a:solidFill>
                  <a:srgbClr val="212121"/>
                </a:solidFill>
                <a:latin typeface="Lato"/>
                <a:ea typeface="Lato"/>
                <a:cs typeface="Lato"/>
                <a:sym typeface="Lato"/>
              </a:rPr>
              <a:t>user experience</a:t>
            </a:r>
            <a:endParaRPr sz="1500">
              <a:solidFill>
                <a:srgbClr val="212121"/>
              </a:solidFill>
              <a:latin typeface="Lato"/>
              <a:ea typeface="Lato"/>
              <a:cs typeface="Lato"/>
              <a:sym typeface="Lato"/>
            </a:endParaRPr>
          </a:p>
          <a:p>
            <a:pPr indent="-323850" lvl="0" marL="4572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Integrated all homepage buttons as a bottom navigation bar </a:t>
            </a:r>
            <a:r>
              <a:rPr lang="en" sz="1500">
                <a:solidFill>
                  <a:srgbClr val="212121"/>
                </a:solidFill>
                <a:latin typeface="Lato"/>
                <a:ea typeface="Lato"/>
                <a:cs typeface="Lato"/>
                <a:sym typeface="Lato"/>
              </a:rPr>
              <a:t>in</a:t>
            </a:r>
            <a:r>
              <a:rPr lang="en" sz="1500">
                <a:solidFill>
                  <a:srgbClr val="212121"/>
                </a:solidFill>
                <a:latin typeface="Lato"/>
                <a:ea typeface="Lato"/>
                <a:cs typeface="Lato"/>
                <a:sym typeface="Lato"/>
              </a:rPr>
              <a:t> all frames so that they can be quickly accessed from any other screen.</a:t>
            </a:r>
            <a:endParaRPr sz="1500">
              <a:solidFill>
                <a:srgbClr val="212121"/>
              </a:solidFill>
              <a:latin typeface="Lato"/>
              <a:ea typeface="Lato"/>
              <a:cs typeface="Lato"/>
              <a:sym typeface="Lato"/>
            </a:endParaRPr>
          </a:p>
          <a:p>
            <a:pPr indent="-323850" lvl="0" marL="4572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Removed home button from top right corner, instead only including it in the bottom navigation bar.</a:t>
            </a:r>
            <a:endParaRPr sz="1500">
              <a:solidFill>
                <a:srgbClr val="212121"/>
              </a:solidFill>
              <a:latin typeface="Lato"/>
              <a:ea typeface="Lato"/>
              <a:cs typeface="Lato"/>
              <a:sym typeface="Lato"/>
            </a:endParaRPr>
          </a:p>
          <a:p>
            <a:pPr indent="-323850" lvl="0" marL="457200" rtl="0" algn="l">
              <a:spcBef>
                <a:spcPts val="0"/>
              </a:spcBef>
              <a:spcAft>
                <a:spcPts val="0"/>
              </a:spcAft>
              <a:buClr>
                <a:srgbClr val="212121"/>
              </a:buClr>
              <a:buSzPts val="1500"/>
              <a:buFont typeface="Lato"/>
              <a:buChar char="-"/>
            </a:pPr>
            <a:r>
              <a:rPr b="1" lang="en" sz="1500">
                <a:solidFill>
                  <a:srgbClr val="212121"/>
                </a:solidFill>
                <a:latin typeface="Lato"/>
                <a:ea typeface="Lato"/>
                <a:cs typeface="Lato"/>
                <a:sym typeface="Lato"/>
              </a:rPr>
              <a:t>Rationale:</a:t>
            </a:r>
            <a:endParaRPr b="1" sz="1500">
              <a:solidFill>
                <a:srgbClr val="212121"/>
              </a:solidFill>
              <a:latin typeface="Lato"/>
              <a:ea typeface="Lato"/>
              <a:cs typeface="Lato"/>
              <a:sym typeface="Lato"/>
            </a:endParaRPr>
          </a:p>
          <a:p>
            <a:pPr indent="-323850" lvl="1" marL="9144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Low fidelity prototype testers suggested that a </a:t>
            </a:r>
            <a:r>
              <a:rPr lang="en" sz="1500">
                <a:solidFill>
                  <a:srgbClr val="212121"/>
                </a:solidFill>
                <a:latin typeface="Lato"/>
                <a:ea typeface="Lato"/>
                <a:cs typeface="Lato"/>
                <a:sym typeface="Lato"/>
              </a:rPr>
              <a:t>bottom navigation bar would increase efficiency and make user experience more enjoyable</a:t>
            </a:r>
            <a:endParaRPr sz="1500">
              <a:solidFill>
                <a:srgbClr val="212121"/>
              </a:solidFill>
              <a:latin typeface="Lato"/>
              <a:ea typeface="Lato"/>
              <a:cs typeface="Lato"/>
              <a:sym typeface="Lato"/>
            </a:endParaRPr>
          </a:p>
          <a:p>
            <a:pPr indent="-323850" lvl="1" marL="9144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Placing both the Back and Home buttons at the top of the page created extra confusion about the purpose of the Back button</a:t>
            </a:r>
            <a:endParaRPr b="1" sz="1500">
              <a:solidFill>
                <a:srgbClr val="212121"/>
              </a:solidFill>
              <a:latin typeface="Lato"/>
              <a:ea typeface="Lato"/>
              <a:cs typeface="Lato"/>
              <a:sym typeface="Lato"/>
            </a:endParaRPr>
          </a:p>
          <a:p>
            <a:pPr indent="-323850" lvl="1" marL="914400" rtl="0" algn="l">
              <a:spcBef>
                <a:spcPts val="0"/>
              </a:spcBef>
              <a:spcAft>
                <a:spcPts val="0"/>
              </a:spcAft>
              <a:buClr>
                <a:srgbClr val="212121"/>
              </a:buClr>
              <a:buSzPts val="1500"/>
              <a:buFont typeface="Lato"/>
              <a:buChar char="-"/>
            </a:pPr>
            <a:r>
              <a:rPr lang="en" sz="1500">
                <a:solidFill>
                  <a:srgbClr val="212121"/>
                </a:solidFill>
                <a:latin typeface="Lato"/>
                <a:ea typeface="Lato"/>
                <a:cs typeface="Lato"/>
                <a:sym typeface="Lato"/>
              </a:rPr>
              <a:t>Following design patterns used by other successful apps</a:t>
            </a:r>
            <a:endParaRPr sz="1500">
              <a:solidFill>
                <a:srgbClr val="212121"/>
              </a:solidFill>
              <a:latin typeface="Lato"/>
              <a:ea typeface="Lato"/>
              <a:cs typeface="Lato"/>
              <a:sym typeface="Lato"/>
            </a:endParaRPr>
          </a:p>
        </p:txBody>
      </p:sp>
      <p:pic>
        <p:nvPicPr>
          <p:cNvPr id="205" name="Google Shape;205;p36"/>
          <p:cNvPicPr preferRelativeResize="0"/>
          <p:nvPr/>
        </p:nvPicPr>
        <p:blipFill>
          <a:blip r:embed="rId3">
            <a:alphaModFix/>
          </a:blip>
          <a:stretch>
            <a:fillRect/>
          </a:stretch>
        </p:blipFill>
        <p:spPr>
          <a:xfrm>
            <a:off x="2937075" y="4174050"/>
            <a:ext cx="2493750" cy="6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idx="4294967295" type="subTitle"/>
          </p:nvPr>
        </p:nvSpPr>
        <p:spPr>
          <a:xfrm>
            <a:off x="690800" y="1024700"/>
            <a:ext cx="7789800" cy="2863800"/>
          </a:xfrm>
          <a:prstGeom prst="rect">
            <a:avLst/>
          </a:prstGeom>
        </p:spPr>
        <p:txBody>
          <a:bodyPr anchorCtr="0" anchor="t" bIns="0" lIns="0" spcFirstLastPara="1" rIns="0" wrap="square" tIns="0">
            <a:noAutofit/>
          </a:bodyPr>
          <a:lstStyle/>
          <a:p>
            <a:pPr indent="0" lvl="0" marL="457200" rtl="0" algn="l">
              <a:spcBef>
                <a:spcPts val="600"/>
              </a:spcBef>
              <a:spcAft>
                <a:spcPts val="0"/>
              </a:spcAft>
              <a:buNone/>
            </a:pPr>
            <a:r>
              <a:rPr lang="en" sz="2000">
                <a:latin typeface="Lato"/>
                <a:ea typeface="Lato"/>
                <a:cs typeface="Lato"/>
                <a:sym typeface="Lato"/>
              </a:rPr>
              <a:t>Listen to recordings made within 500 feet of your current location until the playlist resets.</a:t>
            </a:r>
            <a:endParaRPr sz="2000">
              <a:latin typeface="Lato"/>
              <a:ea typeface="Lato"/>
              <a:cs typeface="Lato"/>
              <a:sym typeface="Lato"/>
            </a:endParaRPr>
          </a:p>
          <a:p>
            <a:pPr indent="0" lvl="0" marL="0" rtl="0" algn="l">
              <a:spcBef>
                <a:spcPts val="600"/>
              </a:spcBef>
              <a:spcAft>
                <a:spcPts val="0"/>
              </a:spcAft>
              <a:buNone/>
            </a:pPr>
            <a:r>
              <a:t/>
            </a:r>
            <a:endParaRPr sz="2000">
              <a:latin typeface="Lato"/>
              <a:ea typeface="Lato"/>
              <a:cs typeface="Lato"/>
              <a:sym typeface="Lato"/>
            </a:endParaRPr>
          </a:p>
        </p:txBody>
      </p:sp>
      <p:sp>
        <p:nvSpPr>
          <p:cNvPr id="211" name="Google Shape;211;p3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37"/>
          <p:cNvSpPr txBox="1"/>
          <p:nvPr>
            <p:ph idx="4294967295" type="title"/>
          </p:nvPr>
        </p:nvSpPr>
        <p:spPr>
          <a:xfrm>
            <a:off x="2885375" y="268925"/>
            <a:ext cx="34140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Listen SubT</a:t>
            </a:r>
            <a:r>
              <a:rPr lang="en" sz="3500">
                <a:solidFill>
                  <a:schemeClr val="accent1"/>
                </a:solidFill>
              </a:rPr>
              <a:t>ask 1</a:t>
            </a:r>
            <a:endParaRPr sz="350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Listen Subtask 1: Before</a:t>
            </a:r>
            <a:endParaRPr>
              <a:latin typeface="Lato"/>
              <a:ea typeface="Lato"/>
              <a:cs typeface="Lato"/>
              <a:sym typeface="Lato"/>
            </a:endParaRPr>
          </a:p>
        </p:txBody>
      </p:sp>
      <p:pic>
        <p:nvPicPr>
          <p:cNvPr id="218" name="Google Shape;218;p38"/>
          <p:cNvPicPr preferRelativeResize="0"/>
          <p:nvPr/>
        </p:nvPicPr>
        <p:blipFill>
          <a:blip r:embed="rId3">
            <a:alphaModFix/>
          </a:blip>
          <a:stretch>
            <a:fillRect/>
          </a:stretch>
        </p:blipFill>
        <p:spPr>
          <a:xfrm>
            <a:off x="152400" y="1414225"/>
            <a:ext cx="8250085" cy="3576874"/>
          </a:xfrm>
          <a:prstGeom prst="rect">
            <a:avLst/>
          </a:prstGeom>
          <a:noFill/>
          <a:ln>
            <a:noFill/>
          </a:ln>
        </p:spPr>
      </p:pic>
      <p:sp>
        <p:nvSpPr>
          <p:cNvPr id="219" name="Google Shape;219;p38"/>
          <p:cNvSpPr txBox="1"/>
          <p:nvPr/>
        </p:nvSpPr>
        <p:spPr>
          <a:xfrm>
            <a:off x="4936250" y="517525"/>
            <a:ext cx="3256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Light"/>
                <a:ea typeface="Lato Light"/>
                <a:cs typeface="Lato Light"/>
                <a:sym typeface="Lato Light"/>
              </a:rPr>
              <a:t>For all listen slides,</a:t>
            </a:r>
            <a:endParaRPr>
              <a:solidFill>
                <a:schemeClr val="dk1"/>
              </a:solidFill>
              <a:latin typeface="Lato Light"/>
              <a:ea typeface="Lato Light"/>
              <a:cs typeface="Lato Light"/>
              <a:sym typeface="Lato Light"/>
            </a:endParaRPr>
          </a:p>
          <a:p>
            <a:pPr indent="0" lvl="0" marL="0" rtl="0" algn="l">
              <a:spcBef>
                <a:spcPts val="0"/>
              </a:spcBef>
              <a:spcAft>
                <a:spcPts val="0"/>
              </a:spcAft>
              <a:buNone/>
            </a:pPr>
            <a:r>
              <a:rPr lang="en">
                <a:solidFill>
                  <a:schemeClr val="accent1"/>
                </a:solidFill>
                <a:latin typeface="Lato Light"/>
                <a:ea typeface="Lato Light"/>
                <a:cs typeface="Lato Light"/>
                <a:sym typeface="Lato Light"/>
              </a:rPr>
              <a:t>Red arrows = taps</a:t>
            </a:r>
            <a:endParaRPr>
              <a:solidFill>
                <a:schemeClr val="accent1"/>
              </a:solidFill>
              <a:latin typeface="Lato Light"/>
              <a:ea typeface="Lato Light"/>
              <a:cs typeface="Lato Light"/>
              <a:sym typeface="Lato Light"/>
            </a:endParaRPr>
          </a:p>
          <a:p>
            <a:pPr indent="0" lvl="0" marL="0" rtl="0" algn="l">
              <a:spcBef>
                <a:spcPts val="0"/>
              </a:spcBef>
              <a:spcAft>
                <a:spcPts val="0"/>
              </a:spcAft>
              <a:buNone/>
            </a:pPr>
            <a:r>
              <a:rPr lang="en">
                <a:solidFill>
                  <a:srgbClr val="9900FF"/>
                </a:solidFill>
                <a:latin typeface="Lato Light"/>
                <a:ea typeface="Lato Light"/>
                <a:cs typeface="Lato Light"/>
                <a:sym typeface="Lato Light"/>
              </a:rPr>
              <a:t>Purple arrows = annotation without click</a:t>
            </a:r>
            <a:endParaRPr>
              <a:solidFill>
                <a:srgbClr val="9900FF"/>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Listen Subtask 1: Before Continued</a:t>
            </a:r>
            <a:endParaRPr>
              <a:latin typeface="Lato"/>
              <a:ea typeface="Lato"/>
              <a:cs typeface="Lato"/>
              <a:sym typeface="Lato"/>
            </a:endParaRPr>
          </a:p>
        </p:txBody>
      </p:sp>
      <p:pic>
        <p:nvPicPr>
          <p:cNvPr id="225" name="Google Shape;225;p39"/>
          <p:cNvPicPr preferRelativeResize="0"/>
          <p:nvPr/>
        </p:nvPicPr>
        <p:blipFill>
          <a:blip r:embed="rId3">
            <a:alphaModFix/>
          </a:blip>
          <a:stretch>
            <a:fillRect/>
          </a:stretch>
        </p:blipFill>
        <p:spPr>
          <a:xfrm>
            <a:off x="1876775" y="1436450"/>
            <a:ext cx="3884931" cy="3576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Listen Subtask 1: After</a:t>
            </a:r>
            <a:endParaRPr>
              <a:latin typeface="Lato"/>
              <a:ea typeface="Lato"/>
              <a:cs typeface="Lato"/>
              <a:sym typeface="Lato"/>
            </a:endParaRPr>
          </a:p>
        </p:txBody>
      </p:sp>
      <p:pic>
        <p:nvPicPr>
          <p:cNvPr id="231" name="Google Shape;231;p40"/>
          <p:cNvPicPr preferRelativeResize="0"/>
          <p:nvPr/>
        </p:nvPicPr>
        <p:blipFill>
          <a:blip r:embed="rId3">
            <a:alphaModFix/>
          </a:blip>
          <a:stretch>
            <a:fillRect/>
          </a:stretch>
        </p:blipFill>
        <p:spPr>
          <a:xfrm>
            <a:off x="152400" y="1414225"/>
            <a:ext cx="8839200"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Listen Subtask 1: After Continued</a:t>
            </a:r>
            <a:endParaRPr>
              <a:latin typeface="Lato"/>
              <a:ea typeface="Lato"/>
              <a:cs typeface="Lato"/>
              <a:sym typeface="Lato"/>
            </a:endParaRPr>
          </a:p>
        </p:txBody>
      </p:sp>
      <p:pic>
        <p:nvPicPr>
          <p:cNvPr id="237" name="Google Shape;237;p41"/>
          <p:cNvPicPr preferRelativeResize="0"/>
          <p:nvPr/>
        </p:nvPicPr>
        <p:blipFill>
          <a:blip r:embed="rId3">
            <a:alphaModFix/>
          </a:blip>
          <a:stretch>
            <a:fillRect/>
          </a:stretch>
        </p:blipFill>
        <p:spPr>
          <a:xfrm>
            <a:off x="737850" y="1392025"/>
            <a:ext cx="4450490" cy="35768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ph idx="4294967295" type="subTitle"/>
          </p:nvPr>
        </p:nvSpPr>
        <p:spPr>
          <a:xfrm>
            <a:off x="690800" y="1024700"/>
            <a:ext cx="7789800" cy="28638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latin typeface="Lato"/>
                <a:ea typeface="Lato"/>
                <a:cs typeface="Lato"/>
                <a:sym typeface="Lato"/>
              </a:rPr>
              <a:t>Listen to the recording “My Fave Spots.”</a:t>
            </a:r>
            <a:endParaRPr sz="2000">
              <a:latin typeface="Lato"/>
              <a:ea typeface="Lato"/>
              <a:cs typeface="Lato"/>
              <a:sym typeface="Lato"/>
            </a:endParaRPr>
          </a:p>
          <a:p>
            <a:pPr indent="0" lvl="0" marL="457200" rtl="0" algn="l">
              <a:spcBef>
                <a:spcPts val="600"/>
              </a:spcBef>
              <a:spcAft>
                <a:spcPts val="0"/>
              </a:spcAft>
              <a:buNone/>
            </a:pPr>
            <a:r>
              <a:t/>
            </a:r>
            <a:endParaRPr sz="2000">
              <a:latin typeface="Lato"/>
              <a:ea typeface="Lato"/>
              <a:cs typeface="Lato"/>
              <a:sym typeface="Lato"/>
            </a:endParaRPr>
          </a:p>
          <a:p>
            <a:pPr indent="0" lvl="0" marL="0" rtl="0" algn="l">
              <a:spcBef>
                <a:spcPts val="600"/>
              </a:spcBef>
              <a:spcAft>
                <a:spcPts val="0"/>
              </a:spcAft>
              <a:buNone/>
            </a:pPr>
            <a:r>
              <a:t/>
            </a:r>
            <a:endParaRPr sz="2000">
              <a:latin typeface="Lato"/>
              <a:ea typeface="Lato"/>
              <a:cs typeface="Lato"/>
              <a:sym typeface="Lato"/>
            </a:endParaRPr>
          </a:p>
        </p:txBody>
      </p:sp>
      <p:sp>
        <p:nvSpPr>
          <p:cNvPr id="243" name="Google Shape;243;p4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42"/>
          <p:cNvSpPr txBox="1"/>
          <p:nvPr>
            <p:ph idx="4294967295" type="title"/>
          </p:nvPr>
        </p:nvSpPr>
        <p:spPr>
          <a:xfrm>
            <a:off x="2885375" y="268925"/>
            <a:ext cx="34140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Listen SubTask 2</a:t>
            </a:r>
            <a:endParaRPr sz="350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Listen Subtask 2: Before</a:t>
            </a:r>
            <a:endParaRPr>
              <a:latin typeface="Lato"/>
              <a:ea typeface="Lato"/>
              <a:cs typeface="Lato"/>
              <a:sym typeface="Lato"/>
            </a:endParaRPr>
          </a:p>
        </p:txBody>
      </p:sp>
      <p:pic>
        <p:nvPicPr>
          <p:cNvPr id="250" name="Google Shape;250;p43"/>
          <p:cNvPicPr preferRelativeResize="0"/>
          <p:nvPr/>
        </p:nvPicPr>
        <p:blipFill>
          <a:blip r:embed="rId3">
            <a:alphaModFix/>
          </a:blip>
          <a:stretch>
            <a:fillRect/>
          </a:stretch>
        </p:blipFill>
        <p:spPr>
          <a:xfrm>
            <a:off x="574250" y="1303225"/>
            <a:ext cx="6629994" cy="3576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1287300" y="67225"/>
            <a:ext cx="6034500" cy="12618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Mission Statement </a:t>
            </a:r>
            <a:endParaRPr sz="3500">
              <a:solidFill>
                <a:schemeClr val="accent1"/>
              </a:solidFill>
            </a:endParaRPr>
          </a:p>
          <a:p>
            <a:pPr indent="0" lvl="0" marL="0" rtl="0" algn="ctr">
              <a:spcBef>
                <a:spcPts val="0"/>
              </a:spcBef>
              <a:spcAft>
                <a:spcPts val="0"/>
              </a:spcAft>
              <a:buSzPts val="990"/>
              <a:buNone/>
            </a:pPr>
            <a:r>
              <a:rPr lang="en" sz="3500">
                <a:solidFill>
                  <a:schemeClr val="accent1"/>
                </a:solidFill>
              </a:rPr>
              <a:t>&amp; Value Proposition</a:t>
            </a:r>
            <a:endParaRPr sz="3500">
              <a:solidFill>
                <a:schemeClr val="accent1"/>
              </a:solidFill>
            </a:endParaRPr>
          </a:p>
        </p:txBody>
      </p:sp>
      <p:sp>
        <p:nvSpPr>
          <p:cNvPr id="141" name="Google Shape;141;p26"/>
          <p:cNvSpPr txBox="1"/>
          <p:nvPr>
            <p:ph idx="1" type="body"/>
          </p:nvPr>
        </p:nvSpPr>
        <p:spPr>
          <a:xfrm>
            <a:off x="720000" y="1726875"/>
            <a:ext cx="7169100" cy="3219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700">
                <a:solidFill>
                  <a:schemeClr val="accent3"/>
                </a:solidFill>
              </a:rPr>
              <a:t>Our Mission:</a:t>
            </a:r>
            <a:r>
              <a:rPr b="1" lang="en" sz="2700"/>
              <a:t> </a:t>
            </a:r>
            <a:r>
              <a:rPr lang="en" sz="2700"/>
              <a:t>Enable people to connect with and inspire one another through collective, location-based audio journaling.</a:t>
            </a:r>
            <a:endParaRPr sz="2700"/>
          </a:p>
          <a:p>
            <a:pPr indent="0" lvl="0" marL="0" rtl="0" algn="l">
              <a:spcBef>
                <a:spcPts val="600"/>
              </a:spcBef>
              <a:spcAft>
                <a:spcPts val="0"/>
              </a:spcAft>
              <a:buNone/>
            </a:pPr>
            <a:r>
              <a:t/>
            </a:r>
            <a:endParaRPr sz="2700"/>
          </a:p>
          <a:p>
            <a:pPr indent="0" lvl="0" marL="0" rtl="0" algn="l">
              <a:spcBef>
                <a:spcPts val="600"/>
              </a:spcBef>
              <a:spcAft>
                <a:spcPts val="0"/>
              </a:spcAft>
              <a:buNone/>
            </a:pPr>
            <a:r>
              <a:rPr b="1" lang="en" sz="2700">
                <a:solidFill>
                  <a:schemeClr val="accent3"/>
                </a:solidFill>
              </a:rPr>
              <a:t>Value Proposition:</a:t>
            </a:r>
            <a:r>
              <a:rPr b="1" lang="en" sz="2700"/>
              <a:t> </a:t>
            </a:r>
            <a:r>
              <a:rPr lang="en" sz="2700"/>
              <a:t>Audio spaces that connect and inspire.</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Listen Subtask 2: After</a:t>
            </a:r>
            <a:endParaRPr>
              <a:latin typeface="Lato"/>
              <a:ea typeface="Lato"/>
              <a:cs typeface="Lato"/>
              <a:sym typeface="Lato"/>
            </a:endParaRPr>
          </a:p>
        </p:txBody>
      </p:sp>
      <p:pic>
        <p:nvPicPr>
          <p:cNvPr id="256" name="Google Shape;256;p44"/>
          <p:cNvPicPr preferRelativeResize="0"/>
          <p:nvPr/>
        </p:nvPicPr>
        <p:blipFill>
          <a:blip r:embed="rId3">
            <a:alphaModFix/>
          </a:blip>
          <a:stretch>
            <a:fillRect/>
          </a:stretch>
        </p:blipFill>
        <p:spPr>
          <a:xfrm>
            <a:off x="367000" y="1399425"/>
            <a:ext cx="7065359" cy="3576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Major Design Changes: Listen Task</a:t>
            </a:r>
            <a:endParaRPr>
              <a:latin typeface="Lato"/>
              <a:ea typeface="Lato"/>
              <a:cs typeface="Lato"/>
              <a:sym typeface="Lato"/>
            </a:endParaRPr>
          </a:p>
        </p:txBody>
      </p:sp>
      <p:sp>
        <p:nvSpPr>
          <p:cNvPr id="262" name="Google Shape;262;p45"/>
          <p:cNvSpPr txBox="1"/>
          <p:nvPr>
            <p:ph idx="1" type="body"/>
          </p:nvPr>
        </p:nvSpPr>
        <p:spPr>
          <a:xfrm>
            <a:off x="3558500" y="1475700"/>
            <a:ext cx="4071600" cy="304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600">
                <a:latin typeface="Lato"/>
                <a:ea typeface="Lato"/>
                <a:cs typeface="Lato"/>
                <a:sym typeface="Lato"/>
              </a:rPr>
              <a:t>Map View: </a:t>
            </a:r>
            <a:r>
              <a:rPr lang="en" sz="1600"/>
              <a:t>Removed the Map View On/Off toggle and replaced with “View List of Recordings Made Here” and “Return to Map” buttons</a:t>
            </a:r>
            <a:endParaRPr sz="1600"/>
          </a:p>
          <a:p>
            <a:pPr indent="0" lvl="0" marL="0" rtl="0" algn="l">
              <a:spcBef>
                <a:spcPts val="600"/>
              </a:spcBef>
              <a:spcAft>
                <a:spcPts val="0"/>
              </a:spcAft>
              <a:buNone/>
            </a:pPr>
            <a:r>
              <a:rPr lang="en" sz="1600"/>
              <a:t>Buttons </a:t>
            </a:r>
            <a:r>
              <a:rPr lang="en" sz="1600"/>
              <a:t>in a prominent location  in order to call attention to them</a:t>
            </a:r>
            <a:endParaRPr sz="1600"/>
          </a:p>
          <a:p>
            <a:pPr indent="0" lvl="0" marL="0" rtl="0" algn="l">
              <a:spcBef>
                <a:spcPts val="600"/>
              </a:spcBef>
              <a:spcAft>
                <a:spcPts val="0"/>
              </a:spcAft>
              <a:buNone/>
            </a:pPr>
            <a:r>
              <a:rPr b="1" lang="en" sz="1600">
                <a:latin typeface="Lato"/>
                <a:ea typeface="Lato"/>
                <a:cs typeface="Lato"/>
                <a:sym typeface="Lato"/>
              </a:rPr>
              <a:t>Rationale: </a:t>
            </a:r>
            <a:endParaRPr b="1" sz="1600">
              <a:latin typeface="Lato"/>
              <a:ea typeface="Lato"/>
              <a:cs typeface="Lato"/>
              <a:sym typeface="Lato"/>
            </a:endParaRPr>
          </a:p>
          <a:p>
            <a:pPr indent="0" lvl="0" marL="0" rtl="0" algn="l">
              <a:spcBef>
                <a:spcPts val="600"/>
              </a:spcBef>
              <a:spcAft>
                <a:spcPts val="0"/>
              </a:spcAft>
              <a:buNone/>
            </a:pPr>
            <a:r>
              <a:rPr lang="en" sz="1600"/>
              <a:t>Helps us achieve usability goal of making the app more </a:t>
            </a:r>
            <a:r>
              <a:rPr b="1" lang="en" sz="1600">
                <a:latin typeface="Lato"/>
                <a:ea typeface="Lato"/>
                <a:cs typeface="Lato"/>
                <a:sym typeface="Lato"/>
              </a:rPr>
              <a:t>robust</a:t>
            </a:r>
            <a:endParaRPr sz="1600"/>
          </a:p>
          <a:p>
            <a:pPr indent="0" lvl="0" marL="0" rtl="0" algn="l">
              <a:spcBef>
                <a:spcPts val="600"/>
              </a:spcBef>
              <a:spcAft>
                <a:spcPts val="0"/>
              </a:spcAft>
              <a:buNone/>
            </a:pPr>
            <a:r>
              <a:rPr lang="en" sz="1600"/>
              <a:t>Users were all unable to perform Listen Subtask 2 without significant help from the facilitator</a:t>
            </a:r>
            <a:endParaRPr sz="1600"/>
          </a:p>
          <a:p>
            <a:pPr indent="0" lvl="0" marL="0" rtl="0" algn="l">
              <a:spcBef>
                <a:spcPts val="600"/>
              </a:spcBef>
              <a:spcAft>
                <a:spcPts val="0"/>
              </a:spcAft>
              <a:buNone/>
            </a:pPr>
            <a:r>
              <a:t/>
            </a:r>
            <a:endParaRPr sz="1600"/>
          </a:p>
          <a:p>
            <a:pPr indent="0" lvl="0" marL="0" rtl="0" algn="l">
              <a:spcBef>
                <a:spcPts val="600"/>
              </a:spcBef>
              <a:spcAft>
                <a:spcPts val="0"/>
              </a:spcAft>
              <a:buNone/>
            </a:pPr>
            <a:r>
              <a:t/>
            </a:r>
            <a:endParaRPr sz="1600"/>
          </a:p>
        </p:txBody>
      </p:sp>
      <p:pic>
        <p:nvPicPr>
          <p:cNvPr id="263" name="Google Shape;263;p45"/>
          <p:cNvPicPr preferRelativeResize="0"/>
          <p:nvPr/>
        </p:nvPicPr>
        <p:blipFill>
          <a:blip r:embed="rId3">
            <a:alphaModFix/>
          </a:blip>
          <a:stretch>
            <a:fillRect/>
          </a:stretch>
        </p:blipFill>
        <p:spPr>
          <a:xfrm>
            <a:off x="152400" y="1414225"/>
            <a:ext cx="2955450" cy="3641725"/>
          </a:xfrm>
          <a:prstGeom prst="rect">
            <a:avLst/>
          </a:prstGeom>
          <a:noFill/>
          <a:ln>
            <a:noFill/>
          </a:ln>
        </p:spPr>
      </p:pic>
      <p:cxnSp>
        <p:nvCxnSpPr>
          <p:cNvPr id="264" name="Google Shape;264;p45"/>
          <p:cNvCxnSpPr/>
          <p:nvPr/>
        </p:nvCxnSpPr>
        <p:spPr>
          <a:xfrm flipH="1">
            <a:off x="2657175" y="4164525"/>
            <a:ext cx="621600" cy="310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Major Design Changes: Listen Task</a:t>
            </a:r>
            <a:endParaRPr>
              <a:latin typeface="Lato"/>
              <a:ea typeface="Lato"/>
              <a:cs typeface="Lato"/>
              <a:sym typeface="Lato"/>
            </a:endParaRPr>
          </a:p>
        </p:txBody>
      </p:sp>
      <p:sp>
        <p:nvSpPr>
          <p:cNvPr id="270" name="Google Shape;270;p46"/>
          <p:cNvSpPr txBox="1"/>
          <p:nvPr>
            <p:ph idx="1" type="body"/>
          </p:nvPr>
        </p:nvSpPr>
        <p:spPr>
          <a:xfrm>
            <a:off x="737850" y="1475700"/>
            <a:ext cx="7290900" cy="304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latin typeface="Lato"/>
                <a:ea typeface="Lato"/>
                <a:cs typeface="Lato"/>
                <a:sym typeface="Lato"/>
              </a:rPr>
              <a:t>Back Button Consistency: </a:t>
            </a:r>
            <a:endParaRPr b="1" sz="1200">
              <a:latin typeface="Lato"/>
              <a:ea typeface="Lato"/>
              <a:cs typeface="Lato"/>
              <a:sym typeface="Lato"/>
            </a:endParaRPr>
          </a:p>
          <a:p>
            <a:pPr indent="0" lvl="0" marL="0" rtl="0" algn="l">
              <a:spcBef>
                <a:spcPts val="600"/>
              </a:spcBef>
              <a:spcAft>
                <a:spcPts val="0"/>
              </a:spcAft>
              <a:buNone/>
            </a:pPr>
            <a:r>
              <a:rPr lang="en" sz="1200"/>
              <a:t>Previously, always </a:t>
            </a:r>
            <a:r>
              <a:rPr lang="en" sz="1200"/>
              <a:t>linking the back button to the previously viewed screen caused confusion in the Listen task </a:t>
            </a:r>
            <a:endParaRPr sz="1200"/>
          </a:p>
          <a:p>
            <a:pPr indent="0" lvl="0" marL="0" rtl="0" algn="l">
              <a:spcBef>
                <a:spcPts val="600"/>
              </a:spcBef>
              <a:spcAft>
                <a:spcPts val="0"/>
              </a:spcAft>
              <a:buNone/>
            </a:pPr>
            <a:r>
              <a:rPr lang="en" sz="1200"/>
              <a:t>Our changes improve </a:t>
            </a:r>
            <a:r>
              <a:rPr b="1" lang="en" sz="1200">
                <a:latin typeface="Lato"/>
                <a:ea typeface="Lato"/>
                <a:cs typeface="Lato"/>
                <a:sym typeface="Lato"/>
              </a:rPr>
              <a:t>robustness</a:t>
            </a:r>
            <a:endParaRPr sz="1200"/>
          </a:p>
          <a:p>
            <a:pPr indent="0" lvl="0" marL="0" rtl="0" algn="l">
              <a:spcBef>
                <a:spcPts val="600"/>
              </a:spcBef>
              <a:spcAft>
                <a:spcPts val="0"/>
              </a:spcAft>
              <a:buNone/>
            </a:pPr>
            <a:r>
              <a:rPr lang="en" sz="1200"/>
              <a:t>B</a:t>
            </a:r>
            <a:r>
              <a:rPr lang="en" sz="1200"/>
              <a:t>ack button for all Listen task frames now either 1) links back to the home screen or 2) if the user has switched between Map and List view of the recordings, the back button takes the user to previous type of view</a:t>
            </a:r>
            <a:endParaRPr sz="1200"/>
          </a:p>
          <a:p>
            <a:pPr indent="0" lvl="0" marL="0" rtl="0" algn="l">
              <a:spcBef>
                <a:spcPts val="600"/>
              </a:spcBef>
              <a:spcAft>
                <a:spcPts val="0"/>
              </a:spcAft>
              <a:buNone/>
            </a:pPr>
            <a:r>
              <a:rPr lang="en" sz="1200"/>
              <a:t>Return to Map button provides an additional way to go back to Map View in case users are still confused by the Back button.</a:t>
            </a:r>
            <a:endParaRPr sz="1200"/>
          </a:p>
        </p:txBody>
      </p:sp>
      <p:pic>
        <p:nvPicPr>
          <p:cNvPr id="271" name="Google Shape;271;p46"/>
          <p:cNvPicPr preferRelativeResize="0"/>
          <p:nvPr/>
        </p:nvPicPr>
        <p:blipFill>
          <a:blip r:embed="rId3">
            <a:alphaModFix/>
          </a:blip>
          <a:stretch>
            <a:fillRect/>
          </a:stretch>
        </p:blipFill>
        <p:spPr>
          <a:xfrm>
            <a:off x="737850" y="3258863"/>
            <a:ext cx="5381851" cy="1430275"/>
          </a:xfrm>
          <a:prstGeom prst="rect">
            <a:avLst/>
          </a:prstGeom>
          <a:noFill/>
          <a:ln>
            <a:noFill/>
          </a:ln>
        </p:spPr>
      </p:pic>
      <p:sp>
        <p:nvSpPr>
          <p:cNvPr id="272" name="Google Shape;272;p46"/>
          <p:cNvSpPr txBox="1"/>
          <p:nvPr/>
        </p:nvSpPr>
        <p:spPr>
          <a:xfrm>
            <a:off x="702325" y="4585300"/>
            <a:ext cx="6522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Light"/>
                <a:ea typeface="Lato Light"/>
                <a:cs typeface="Lato Light"/>
                <a:sym typeface="Lato Light"/>
              </a:rPr>
              <a:t>Old use of back button, which caused confusion, especially when Pause turned into Play.</a:t>
            </a:r>
            <a:endParaRPr>
              <a:latin typeface="Lato Light"/>
              <a:ea typeface="Lato Light"/>
              <a:cs typeface="Lato Light"/>
              <a:sym typeface="Lato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8" name="Google Shape;278;p47"/>
          <p:cNvSpPr txBox="1"/>
          <p:nvPr/>
        </p:nvSpPr>
        <p:spPr>
          <a:xfrm>
            <a:off x="493075" y="414600"/>
            <a:ext cx="645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Listen Medium Fidelity: Subtask 1</a:t>
            </a:r>
            <a:endParaRPr sz="3000">
              <a:latin typeface="Lato Light"/>
              <a:ea typeface="Lato Light"/>
              <a:cs typeface="Lato Light"/>
              <a:sym typeface="Lato Light"/>
            </a:endParaRPr>
          </a:p>
        </p:txBody>
      </p:sp>
      <p:pic>
        <p:nvPicPr>
          <p:cNvPr id="279" name="Google Shape;279;p47"/>
          <p:cNvPicPr preferRelativeResize="0"/>
          <p:nvPr/>
        </p:nvPicPr>
        <p:blipFill>
          <a:blip r:embed="rId3">
            <a:alphaModFix/>
          </a:blip>
          <a:stretch>
            <a:fillRect/>
          </a:stretch>
        </p:blipFill>
        <p:spPr>
          <a:xfrm>
            <a:off x="159800" y="1672350"/>
            <a:ext cx="7821918" cy="3383950"/>
          </a:xfrm>
          <a:prstGeom prst="rect">
            <a:avLst/>
          </a:prstGeom>
          <a:noFill/>
          <a:ln>
            <a:noFill/>
          </a:ln>
        </p:spPr>
      </p:pic>
      <p:sp>
        <p:nvSpPr>
          <p:cNvPr id="280" name="Google Shape;280;p47"/>
          <p:cNvSpPr txBox="1"/>
          <p:nvPr/>
        </p:nvSpPr>
        <p:spPr>
          <a:xfrm>
            <a:off x="599450" y="1050900"/>
            <a:ext cx="537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Light"/>
                <a:ea typeface="Lato Light"/>
                <a:cs typeface="Lato Light"/>
                <a:sym typeface="Lato Light"/>
              </a:rPr>
              <a:t>All interactions are tap, except for “Set Map Radius,” which is drag.</a:t>
            </a:r>
            <a:endParaRPr>
              <a:latin typeface="Lato Light"/>
              <a:ea typeface="Lato Light"/>
              <a:cs typeface="Lato Light"/>
              <a:sym typeface="Lato Light"/>
            </a:endParaRPr>
          </a:p>
          <a:p>
            <a:pPr indent="0" lvl="0" marL="0" rtl="0" algn="l">
              <a:spcBef>
                <a:spcPts val="0"/>
              </a:spcBef>
              <a:spcAft>
                <a:spcPts val="0"/>
              </a:spcAft>
              <a:buNone/>
            </a:pPr>
            <a:r>
              <a:rPr lang="en">
                <a:latin typeface="Lato Light"/>
                <a:ea typeface="Lato Light"/>
                <a:cs typeface="Lato Light"/>
                <a:sym typeface="Lato Light"/>
              </a:rPr>
              <a:t>All back arrows on this slide lead to home page.</a:t>
            </a:r>
            <a:endParaRPr>
              <a:latin typeface="Lato Light"/>
              <a:ea typeface="Lato Light"/>
              <a:cs typeface="Lato Light"/>
              <a:sym typeface="Lato Light"/>
            </a:endParaRPr>
          </a:p>
        </p:txBody>
      </p:sp>
      <p:sp>
        <p:nvSpPr>
          <p:cNvPr id="281" name="Google Shape;281;p47"/>
          <p:cNvSpPr txBox="1"/>
          <p:nvPr/>
        </p:nvSpPr>
        <p:spPr>
          <a:xfrm>
            <a:off x="229425" y="4650850"/>
            <a:ext cx="125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Light"/>
                <a:ea typeface="Lato Light"/>
                <a:cs typeface="Lato Light"/>
                <a:sym typeface="Lato Light"/>
              </a:rPr>
              <a:t>Automatically goes into next screen</a:t>
            </a:r>
            <a:endParaRPr sz="1000">
              <a:latin typeface="Lato Light"/>
              <a:ea typeface="Lato Light"/>
              <a:cs typeface="Lato Light"/>
              <a:sym typeface="La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48"/>
          <p:cNvSpPr txBox="1"/>
          <p:nvPr/>
        </p:nvSpPr>
        <p:spPr>
          <a:xfrm>
            <a:off x="493075" y="414600"/>
            <a:ext cx="7677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Listen Medium Fidelity: Subtask 1 Continued</a:t>
            </a:r>
            <a:endParaRPr sz="3000">
              <a:latin typeface="Lato Light"/>
              <a:ea typeface="Lato Light"/>
              <a:cs typeface="Lato Light"/>
              <a:sym typeface="Lato Light"/>
            </a:endParaRPr>
          </a:p>
        </p:txBody>
      </p:sp>
      <p:sp>
        <p:nvSpPr>
          <p:cNvPr id="288" name="Google Shape;288;p48"/>
          <p:cNvSpPr txBox="1"/>
          <p:nvPr/>
        </p:nvSpPr>
        <p:spPr>
          <a:xfrm>
            <a:off x="3877975" y="1502975"/>
            <a:ext cx="392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Light"/>
                <a:ea typeface="Lato Light"/>
                <a:cs typeface="Lato Light"/>
                <a:sym typeface="Lato Light"/>
              </a:rPr>
              <a:t>All interactions are tap, except for “Set Map Radius,” which is drag.</a:t>
            </a:r>
            <a:endParaRPr>
              <a:latin typeface="Lato Light"/>
              <a:ea typeface="Lato Light"/>
              <a:cs typeface="Lato Light"/>
              <a:sym typeface="Lato Light"/>
            </a:endParaRPr>
          </a:p>
          <a:p>
            <a:pPr indent="0" lvl="0" marL="0" rtl="0" algn="l">
              <a:spcBef>
                <a:spcPts val="0"/>
              </a:spcBef>
              <a:spcAft>
                <a:spcPts val="0"/>
              </a:spcAft>
              <a:buNone/>
            </a:pPr>
            <a:r>
              <a:rPr lang="en">
                <a:latin typeface="Lato Light"/>
                <a:ea typeface="Lato Light"/>
                <a:cs typeface="Lato Light"/>
                <a:sym typeface="Lato Light"/>
              </a:rPr>
              <a:t>All back arrows on this slide lead to home page.</a:t>
            </a:r>
            <a:endParaRPr>
              <a:latin typeface="Lato Light"/>
              <a:ea typeface="Lato Light"/>
              <a:cs typeface="Lato Light"/>
              <a:sym typeface="Lato Light"/>
            </a:endParaRPr>
          </a:p>
        </p:txBody>
      </p:sp>
      <p:pic>
        <p:nvPicPr>
          <p:cNvPr id="289" name="Google Shape;289;p48"/>
          <p:cNvPicPr preferRelativeResize="0"/>
          <p:nvPr/>
        </p:nvPicPr>
        <p:blipFill>
          <a:blip r:embed="rId3">
            <a:alphaModFix/>
          </a:blip>
          <a:stretch>
            <a:fillRect/>
          </a:stretch>
        </p:blipFill>
        <p:spPr>
          <a:xfrm>
            <a:off x="599450" y="1125550"/>
            <a:ext cx="3056957" cy="4017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5" name="Google Shape;295;p49"/>
          <p:cNvSpPr txBox="1"/>
          <p:nvPr/>
        </p:nvSpPr>
        <p:spPr>
          <a:xfrm>
            <a:off x="493075" y="414600"/>
            <a:ext cx="7677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Listen Medium Fidelity: Subtask 2</a:t>
            </a:r>
            <a:endParaRPr sz="3000">
              <a:latin typeface="Lato Light"/>
              <a:ea typeface="Lato Light"/>
              <a:cs typeface="Lato Light"/>
              <a:sym typeface="Lato Light"/>
            </a:endParaRPr>
          </a:p>
        </p:txBody>
      </p:sp>
      <p:pic>
        <p:nvPicPr>
          <p:cNvPr id="296" name="Google Shape;296;p49"/>
          <p:cNvPicPr preferRelativeResize="0"/>
          <p:nvPr/>
        </p:nvPicPr>
        <p:blipFill rotWithShape="1">
          <a:blip r:embed="rId3">
            <a:alphaModFix/>
          </a:blip>
          <a:srcRect b="0" l="0" r="0" t="5024"/>
          <a:stretch/>
        </p:blipFill>
        <p:spPr>
          <a:xfrm>
            <a:off x="493075" y="1555500"/>
            <a:ext cx="6192149" cy="3587950"/>
          </a:xfrm>
          <a:prstGeom prst="rect">
            <a:avLst/>
          </a:prstGeom>
          <a:noFill/>
          <a:ln>
            <a:noFill/>
          </a:ln>
        </p:spPr>
      </p:pic>
      <p:sp>
        <p:nvSpPr>
          <p:cNvPr id="297" name="Google Shape;297;p49"/>
          <p:cNvSpPr txBox="1"/>
          <p:nvPr/>
        </p:nvSpPr>
        <p:spPr>
          <a:xfrm>
            <a:off x="493075" y="939900"/>
            <a:ext cx="789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Light"/>
                <a:ea typeface="Lato Light"/>
                <a:cs typeface="Lato Light"/>
                <a:sym typeface="Lato Light"/>
              </a:rPr>
              <a:t>All interactions are tap, except for “Set Map Radius,” which is drag. When user switches to “Recordings Made Here” screen (List View), both the Back and Return to Map buttons go back to Map.</a:t>
            </a:r>
            <a:endParaRPr sz="1200">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0"/>
          <p:cNvSpPr txBox="1"/>
          <p:nvPr>
            <p:ph idx="4294967295" type="subTitle"/>
          </p:nvPr>
        </p:nvSpPr>
        <p:spPr>
          <a:xfrm>
            <a:off x="690800" y="1024700"/>
            <a:ext cx="7789800" cy="28638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latin typeface="Lato"/>
                <a:ea typeface="Lato"/>
                <a:cs typeface="Lato"/>
                <a:sym typeface="Lato"/>
              </a:rPr>
              <a:t>Add your own recording to the set of recordings made near your location.</a:t>
            </a:r>
            <a:endParaRPr sz="2000">
              <a:latin typeface="Lato"/>
              <a:ea typeface="Lato"/>
              <a:cs typeface="Lato"/>
              <a:sym typeface="Lato"/>
            </a:endParaRPr>
          </a:p>
          <a:p>
            <a:pPr indent="0" lvl="0" marL="0" rtl="0" algn="ctr">
              <a:spcBef>
                <a:spcPts val="600"/>
              </a:spcBef>
              <a:spcAft>
                <a:spcPts val="0"/>
              </a:spcAft>
              <a:buNone/>
            </a:pPr>
            <a:r>
              <a:t/>
            </a:r>
            <a:endParaRPr sz="2000">
              <a:latin typeface="Lato"/>
              <a:ea typeface="Lato"/>
              <a:cs typeface="Lato"/>
              <a:sym typeface="Lato"/>
            </a:endParaRPr>
          </a:p>
          <a:p>
            <a:pPr indent="0" lvl="0" marL="457200" rtl="0" algn="ctr">
              <a:spcBef>
                <a:spcPts val="600"/>
              </a:spcBef>
              <a:spcAft>
                <a:spcPts val="0"/>
              </a:spcAft>
              <a:buNone/>
            </a:pPr>
            <a:r>
              <a:t/>
            </a:r>
            <a:endParaRPr sz="2000">
              <a:latin typeface="Lato"/>
              <a:ea typeface="Lato"/>
              <a:cs typeface="Lato"/>
              <a:sym typeface="Lato"/>
            </a:endParaRPr>
          </a:p>
          <a:p>
            <a:pPr indent="0" lvl="0" marL="0" rtl="0" algn="ctr">
              <a:spcBef>
                <a:spcPts val="600"/>
              </a:spcBef>
              <a:spcAft>
                <a:spcPts val="0"/>
              </a:spcAft>
              <a:buNone/>
            </a:pPr>
            <a:r>
              <a:t/>
            </a:r>
            <a:endParaRPr sz="2000">
              <a:latin typeface="Lato"/>
              <a:ea typeface="Lato"/>
              <a:cs typeface="Lato"/>
              <a:sym typeface="Lato"/>
            </a:endParaRPr>
          </a:p>
        </p:txBody>
      </p:sp>
      <p:sp>
        <p:nvSpPr>
          <p:cNvPr id="303" name="Google Shape;303;p5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4" name="Google Shape;304;p50"/>
          <p:cNvSpPr txBox="1"/>
          <p:nvPr>
            <p:ph idx="4294967295" type="title"/>
          </p:nvPr>
        </p:nvSpPr>
        <p:spPr>
          <a:xfrm>
            <a:off x="2885375" y="268925"/>
            <a:ext cx="34140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Record</a:t>
            </a:r>
            <a:endParaRPr sz="350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1"/>
          <p:cNvSpPr txBox="1"/>
          <p:nvPr>
            <p:ph type="title"/>
          </p:nvPr>
        </p:nvSpPr>
        <p:spPr>
          <a:xfrm>
            <a:off x="179300" y="1294450"/>
            <a:ext cx="5281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Record Task: </a:t>
            </a:r>
            <a:endParaRPr/>
          </a:p>
          <a:p>
            <a:pPr indent="0" lvl="0" marL="0" rtl="0" algn="l">
              <a:spcBef>
                <a:spcPts val="0"/>
              </a:spcBef>
              <a:spcAft>
                <a:spcPts val="0"/>
              </a:spcAft>
              <a:buNone/>
            </a:pPr>
            <a:r>
              <a:rPr lang="en"/>
              <a:t>Before</a:t>
            </a:r>
            <a:endParaRPr/>
          </a:p>
        </p:txBody>
      </p:sp>
      <p:pic>
        <p:nvPicPr>
          <p:cNvPr id="310" name="Google Shape;310;p51"/>
          <p:cNvPicPr preferRelativeResize="0"/>
          <p:nvPr/>
        </p:nvPicPr>
        <p:blipFill>
          <a:blip r:embed="rId3">
            <a:alphaModFix/>
          </a:blip>
          <a:stretch>
            <a:fillRect/>
          </a:stretch>
        </p:blipFill>
        <p:spPr>
          <a:xfrm>
            <a:off x="3851650" y="188675"/>
            <a:ext cx="3666749" cy="4766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16" name="Google Shape;316;p52"/>
          <p:cNvSpPr txBox="1"/>
          <p:nvPr>
            <p:ph type="title"/>
          </p:nvPr>
        </p:nvSpPr>
        <p:spPr>
          <a:xfrm>
            <a:off x="298800" y="1828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Record Task: After</a:t>
            </a:r>
            <a:endParaRPr/>
          </a:p>
        </p:txBody>
      </p:sp>
      <p:pic>
        <p:nvPicPr>
          <p:cNvPr id="317" name="Google Shape;317;p52"/>
          <p:cNvPicPr preferRelativeResize="0"/>
          <p:nvPr/>
        </p:nvPicPr>
        <p:blipFill>
          <a:blip r:embed="rId3">
            <a:alphaModFix/>
          </a:blip>
          <a:stretch>
            <a:fillRect/>
          </a:stretch>
        </p:blipFill>
        <p:spPr>
          <a:xfrm>
            <a:off x="1048875" y="986900"/>
            <a:ext cx="6195867" cy="39115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3"/>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Major Design Changes: Record</a:t>
            </a:r>
            <a:endParaRPr>
              <a:latin typeface="Lato"/>
              <a:ea typeface="Lato"/>
              <a:cs typeface="Lato"/>
              <a:sym typeface="Lato"/>
            </a:endParaRPr>
          </a:p>
        </p:txBody>
      </p:sp>
      <p:sp>
        <p:nvSpPr>
          <p:cNvPr id="323" name="Google Shape;323;p53"/>
          <p:cNvSpPr txBox="1"/>
          <p:nvPr/>
        </p:nvSpPr>
        <p:spPr>
          <a:xfrm>
            <a:off x="737850" y="1408675"/>
            <a:ext cx="63435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Add a screen confirming the recording was posted</a:t>
            </a:r>
            <a:endParaRPr sz="2000">
              <a:latin typeface="Lato"/>
              <a:ea typeface="Lato"/>
              <a:cs typeface="Lato"/>
              <a:sym typeface="Lato"/>
            </a:endParaRPr>
          </a:p>
          <a:p>
            <a:pPr indent="-355600" lvl="1" marL="914400" rtl="0" algn="l">
              <a:spcBef>
                <a:spcPts val="0"/>
              </a:spcBef>
              <a:spcAft>
                <a:spcPts val="0"/>
              </a:spcAft>
              <a:buSzPts val="2000"/>
              <a:buFont typeface="Lato Light"/>
              <a:buChar char="-"/>
            </a:pPr>
            <a:r>
              <a:rPr lang="en" sz="2000">
                <a:latin typeface="Lato"/>
                <a:ea typeface="Lato"/>
                <a:cs typeface="Lato"/>
                <a:sym typeface="Lato"/>
              </a:rPr>
              <a:t>This allows for a graceful transition, making the experience more </a:t>
            </a:r>
            <a:r>
              <a:rPr b="1" lang="en" sz="2000">
                <a:latin typeface="Lato"/>
                <a:ea typeface="Lato"/>
                <a:cs typeface="Lato"/>
                <a:sym typeface="Lato"/>
              </a:rPr>
              <a:t>pleasant</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Add a back button in all screens</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Before, the back button was only present in some screens </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Making the back button available on all screens prevents user confusion</a:t>
            </a:r>
            <a:endParaRPr sz="2000">
              <a:latin typeface="Lato"/>
              <a:ea typeface="Lato"/>
              <a:cs typeface="Lato"/>
              <a:sym typeface="Lato"/>
            </a:endParaRPr>
          </a:p>
          <a:p>
            <a:pPr indent="-355600" lvl="1" marL="914400" rtl="0" algn="l">
              <a:spcBef>
                <a:spcPts val="0"/>
              </a:spcBef>
              <a:spcAft>
                <a:spcPts val="0"/>
              </a:spcAft>
              <a:buSzPts val="2000"/>
              <a:buFont typeface="Lato Light"/>
              <a:buChar char="-"/>
            </a:pPr>
            <a:r>
              <a:rPr lang="en" sz="2000">
                <a:latin typeface="Lato"/>
                <a:ea typeface="Lato"/>
                <a:cs typeface="Lato"/>
                <a:sym typeface="Lato"/>
              </a:rPr>
              <a:t>This addresses our usability goal of increasing </a:t>
            </a:r>
            <a:r>
              <a:rPr b="1" lang="en" sz="2000">
                <a:latin typeface="Lato"/>
                <a:ea typeface="Lato"/>
                <a:cs typeface="Lato"/>
                <a:sym typeface="Lato"/>
              </a:rPr>
              <a:t>robustness</a:t>
            </a:r>
            <a:endParaRPr b="1" sz="20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1287300" y="67225"/>
            <a:ext cx="6034500" cy="12618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Problem and Solution Overview</a:t>
            </a:r>
            <a:endParaRPr sz="3500">
              <a:solidFill>
                <a:schemeClr val="accent1"/>
              </a:solidFill>
            </a:endParaRPr>
          </a:p>
        </p:txBody>
      </p:sp>
      <p:sp>
        <p:nvSpPr>
          <p:cNvPr id="147" name="Google Shape;147;p27"/>
          <p:cNvSpPr txBox="1"/>
          <p:nvPr>
            <p:ph idx="1" type="body"/>
          </p:nvPr>
        </p:nvSpPr>
        <p:spPr>
          <a:xfrm>
            <a:off x="720000" y="1726875"/>
            <a:ext cx="6672600" cy="321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100">
                <a:solidFill>
                  <a:srgbClr val="202729"/>
                </a:solidFill>
                <a:latin typeface="Lato"/>
                <a:ea typeface="Lato"/>
                <a:cs typeface="Lato"/>
                <a:sym typeface="Lato"/>
              </a:rPr>
              <a:t>SoundPrints is a location-based audio journaling app that enables its users to </a:t>
            </a:r>
            <a:r>
              <a:rPr b="1" lang="en" sz="2100">
                <a:solidFill>
                  <a:srgbClr val="202729"/>
                </a:solidFill>
                <a:latin typeface="Lato"/>
                <a:ea typeface="Lato"/>
                <a:cs typeface="Lato"/>
                <a:sym typeface="Lato"/>
              </a:rPr>
              <a:t>connect with</a:t>
            </a:r>
            <a:r>
              <a:rPr lang="en" sz="2100">
                <a:solidFill>
                  <a:srgbClr val="202729"/>
                </a:solidFill>
                <a:latin typeface="Lato"/>
                <a:ea typeface="Lato"/>
                <a:cs typeface="Lato"/>
                <a:sym typeface="Lato"/>
              </a:rPr>
              <a:t> and </a:t>
            </a:r>
            <a:r>
              <a:rPr b="1" lang="en" sz="2100">
                <a:solidFill>
                  <a:srgbClr val="202729"/>
                </a:solidFill>
                <a:latin typeface="Lato"/>
                <a:ea typeface="Lato"/>
                <a:cs typeface="Lato"/>
                <a:sym typeface="Lato"/>
              </a:rPr>
              <a:t>inspire </a:t>
            </a:r>
            <a:r>
              <a:rPr lang="en" sz="2100">
                <a:solidFill>
                  <a:srgbClr val="202729"/>
                </a:solidFill>
                <a:latin typeface="Lato"/>
                <a:ea typeface="Lato"/>
                <a:cs typeface="Lato"/>
                <a:sym typeface="Lato"/>
              </a:rPr>
              <a:t>one another in the face of daunting obstacles that people often encounter as they try to achieve their goals. We hope users will be inspired by listening to the motivational recordings left by others at the places they visit, and that they will celebrate their successes by making their own recordings. We hope users will share their audio recordings with others in their community to inspire others to follow in their “soundprints.”</a:t>
            </a:r>
            <a:endParaRPr sz="2100">
              <a:solidFill>
                <a:srgbClr val="202729"/>
              </a:solidFill>
              <a:latin typeface="Lato"/>
              <a:ea typeface="Lato"/>
              <a:cs typeface="Lato"/>
              <a:sym typeface="Lato"/>
            </a:endParaRPr>
          </a:p>
          <a:p>
            <a:pPr indent="0" lvl="0" marL="0" rtl="0" algn="l">
              <a:spcBef>
                <a:spcPts val="1200"/>
              </a:spcBef>
              <a:spcAft>
                <a:spcPts val="0"/>
              </a:spcAft>
              <a:buNone/>
            </a:pPr>
            <a:r>
              <a:t/>
            </a:r>
            <a:endParaRPr sz="2100">
              <a:solidFill>
                <a:schemeClr val="accent3"/>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54"/>
          <p:cNvPicPr preferRelativeResize="0"/>
          <p:nvPr/>
        </p:nvPicPr>
        <p:blipFill>
          <a:blip r:embed="rId3">
            <a:alphaModFix/>
          </a:blip>
          <a:stretch>
            <a:fillRect/>
          </a:stretch>
        </p:blipFill>
        <p:spPr>
          <a:xfrm>
            <a:off x="94325" y="0"/>
            <a:ext cx="8010726" cy="5239125"/>
          </a:xfrm>
          <a:prstGeom prst="rect">
            <a:avLst/>
          </a:prstGeom>
          <a:noFill/>
          <a:ln>
            <a:noFill/>
          </a:ln>
        </p:spPr>
      </p:pic>
      <p:sp>
        <p:nvSpPr>
          <p:cNvPr id="329" name="Google Shape;329;p54"/>
          <p:cNvSpPr txBox="1"/>
          <p:nvPr/>
        </p:nvSpPr>
        <p:spPr>
          <a:xfrm>
            <a:off x="493075" y="414600"/>
            <a:ext cx="645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Lato"/>
                <a:ea typeface="Lato"/>
                <a:cs typeface="Lato"/>
                <a:sym typeface="Lato"/>
              </a:rPr>
              <a:t>Record Medium</a:t>
            </a:r>
            <a:endParaRPr b="1" sz="3000">
              <a:latin typeface="Lato"/>
              <a:ea typeface="Lato"/>
              <a:cs typeface="Lato"/>
              <a:sym typeface="Lato"/>
            </a:endParaRPr>
          </a:p>
          <a:p>
            <a:pPr indent="0" lvl="0" marL="0" rtl="0" algn="l">
              <a:spcBef>
                <a:spcPts val="0"/>
              </a:spcBef>
              <a:spcAft>
                <a:spcPts val="0"/>
              </a:spcAft>
              <a:buNone/>
            </a:pPr>
            <a:r>
              <a:rPr b="1" lang="en" sz="3000">
                <a:latin typeface="Lato"/>
                <a:ea typeface="Lato"/>
                <a:cs typeface="Lato"/>
                <a:sym typeface="Lato"/>
              </a:rPr>
              <a:t>Fidelity</a:t>
            </a:r>
            <a:endParaRPr b="1" sz="3000">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5"/>
          <p:cNvSpPr txBox="1"/>
          <p:nvPr>
            <p:ph idx="4294967295" type="subTitle"/>
          </p:nvPr>
        </p:nvSpPr>
        <p:spPr>
          <a:xfrm>
            <a:off x="690800" y="1024700"/>
            <a:ext cx="7789800" cy="28638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latin typeface="Lato"/>
                <a:ea typeface="Lato"/>
                <a:cs typeface="Lato"/>
                <a:sym typeface="Lato"/>
              </a:rPr>
              <a:t>Share an audio recording that you made with a friend.</a:t>
            </a:r>
            <a:endParaRPr sz="2000">
              <a:latin typeface="Lato"/>
              <a:ea typeface="Lato"/>
              <a:cs typeface="Lato"/>
              <a:sym typeface="Lato"/>
            </a:endParaRPr>
          </a:p>
        </p:txBody>
      </p:sp>
      <p:sp>
        <p:nvSpPr>
          <p:cNvPr id="335" name="Google Shape;335;p5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36" name="Google Shape;336;p55"/>
          <p:cNvSpPr txBox="1"/>
          <p:nvPr>
            <p:ph idx="4294967295" type="title"/>
          </p:nvPr>
        </p:nvSpPr>
        <p:spPr>
          <a:xfrm>
            <a:off x="2885375" y="268925"/>
            <a:ext cx="34140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Share</a:t>
            </a:r>
            <a:endParaRPr sz="3500">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6"/>
          <p:cNvSpPr txBox="1"/>
          <p:nvPr>
            <p:ph type="title"/>
          </p:nvPr>
        </p:nvSpPr>
        <p:spPr>
          <a:xfrm>
            <a:off x="737850" y="237375"/>
            <a:ext cx="6034500" cy="1331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000000"/>
                </a:solidFill>
                <a:latin typeface="Lato Light"/>
                <a:ea typeface="Lato Light"/>
                <a:cs typeface="Lato Light"/>
                <a:sym typeface="Lato Light"/>
              </a:rPr>
              <a:t>Share, before proto (low fi) sketch</a:t>
            </a:r>
            <a:endParaRPr>
              <a:solidFill>
                <a:srgbClr val="000000"/>
              </a:solidFill>
              <a:latin typeface="Lato Light"/>
              <a:ea typeface="Lato Light"/>
              <a:cs typeface="Lato Light"/>
              <a:sym typeface="Lato Light"/>
            </a:endParaRPr>
          </a:p>
          <a:p>
            <a:pPr indent="0" lvl="0" marL="0" rtl="0" algn="l">
              <a:spcBef>
                <a:spcPts val="0"/>
              </a:spcBef>
              <a:spcAft>
                <a:spcPts val="0"/>
              </a:spcAft>
              <a:buNone/>
            </a:pPr>
            <a:r>
              <a:t/>
            </a:r>
            <a:endParaRPr sz="1400">
              <a:solidFill>
                <a:srgbClr val="000000"/>
              </a:solidFill>
              <a:latin typeface="Lato Light"/>
              <a:ea typeface="Lato Light"/>
              <a:cs typeface="Lato Light"/>
              <a:sym typeface="Lato Light"/>
            </a:endParaRPr>
          </a:p>
          <a:p>
            <a:pPr indent="0" lvl="0" marL="0" rtl="0" algn="l">
              <a:spcBef>
                <a:spcPts val="0"/>
              </a:spcBef>
              <a:spcAft>
                <a:spcPts val="0"/>
              </a:spcAft>
              <a:buNone/>
            </a:pPr>
            <a:r>
              <a:t/>
            </a:r>
            <a:endParaRPr/>
          </a:p>
        </p:txBody>
      </p:sp>
      <p:sp>
        <p:nvSpPr>
          <p:cNvPr id="342" name="Google Shape;342;p5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43" name="Google Shape;343;p56"/>
          <p:cNvPicPr preferRelativeResize="0"/>
          <p:nvPr/>
        </p:nvPicPr>
        <p:blipFill>
          <a:blip r:embed="rId3">
            <a:alphaModFix/>
          </a:blip>
          <a:stretch>
            <a:fillRect/>
          </a:stretch>
        </p:blipFill>
        <p:spPr>
          <a:xfrm>
            <a:off x="477350" y="942425"/>
            <a:ext cx="6407726" cy="39657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737850" y="237375"/>
            <a:ext cx="6034500" cy="1331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000000"/>
                </a:solidFill>
                <a:latin typeface="Lato Light"/>
                <a:ea typeface="Lato Light"/>
                <a:cs typeface="Lato Light"/>
                <a:sym typeface="Lato Light"/>
              </a:rPr>
              <a:t>Share, after proto (low fi) sketch</a:t>
            </a:r>
            <a:endParaRPr>
              <a:solidFill>
                <a:srgbClr val="000000"/>
              </a:solidFill>
              <a:latin typeface="Lato Light"/>
              <a:ea typeface="Lato Light"/>
              <a:cs typeface="Lato Light"/>
              <a:sym typeface="Lato Light"/>
            </a:endParaRPr>
          </a:p>
          <a:p>
            <a:pPr indent="0" lvl="0" marL="0" rtl="0" algn="l">
              <a:spcBef>
                <a:spcPts val="0"/>
              </a:spcBef>
              <a:spcAft>
                <a:spcPts val="0"/>
              </a:spcAft>
              <a:buNone/>
            </a:pPr>
            <a:r>
              <a:t/>
            </a:r>
            <a:endParaRPr sz="1400">
              <a:solidFill>
                <a:srgbClr val="000000"/>
              </a:solidFill>
              <a:latin typeface="Lato Light"/>
              <a:ea typeface="Lato Light"/>
              <a:cs typeface="Lato Light"/>
              <a:sym typeface="Lato Light"/>
            </a:endParaRPr>
          </a:p>
          <a:p>
            <a:pPr indent="0" lvl="0" marL="0" rtl="0" algn="l">
              <a:spcBef>
                <a:spcPts val="0"/>
              </a:spcBef>
              <a:spcAft>
                <a:spcPts val="0"/>
              </a:spcAft>
              <a:buNone/>
            </a:pPr>
            <a:r>
              <a:t/>
            </a:r>
            <a:endParaRPr/>
          </a:p>
        </p:txBody>
      </p:sp>
      <p:sp>
        <p:nvSpPr>
          <p:cNvPr id="349" name="Google Shape;349;p5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50" name="Google Shape;350;p57"/>
          <p:cNvPicPr preferRelativeResize="0"/>
          <p:nvPr/>
        </p:nvPicPr>
        <p:blipFill>
          <a:blip r:embed="rId3">
            <a:alphaModFix/>
          </a:blip>
          <a:stretch>
            <a:fillRect/>
          </a:stretch>
        </p:blipFill>
        <p:spPr>
          <a:xfrm>
            <a:off x="851600" y="1126178"/>
            <a:ext cx="6566792" cy="3264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8"/>
          <p:cNvSpPr txBox="1"/>
          <p:nvPr>
            <p:ph type="title"/>
          </p:nvPr>
        </p:nvSpPr>
        <p:spPr>
          <a:xfrm>
            <a:off x="2317875" y="136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Lato"/>
                <a:ea typeface="Lato"/>
                <a:cs typeface="Lato"/>
                <a:sym typeface="Lato"/>
              </a:rPr>
              <a:t>Major Design Changes: Share</a:t>
            </a:r>
            <a:endParaRPr>
              <a:latin typeface="Lato"/>
              <a:ea typeface="Lato"/>
              <a:cs typeface="Lato"/>
              <a:sym typeface="Lato"/>
            </a:endParaRPr>
          </a:p>
        </p:txBody>
      </p:sp>
      <p:pic>
        <p:nvPicPr>
          <p:cNvPr id="356" name="Google Shape;356;p58"/>
          <p:cNvPicPr preferRelativeResize="0"/>
          <p:nvPr/>
        </p:nvPicPr>
        <p:blipFill>
          <a:blip r:embed="rId3">
            <a:alphaModFix/>
          </a:blip>
          <a:stretch>
            <a:fillRect/>
          </a:stretch>
        </p:blipFill>
        <p:spPr>
          <a:xfrm>
            <a:off x="122775" y="272750"/>
            <a:ext cx="2066849" cy="4597991"/>
          </a:xfrm>
          <a:prstGeom prst="rect">
            <a:avLst/>
          </a:prstGeom>
          <a:noFill/>
          <a:ln>
            <a:noFill/>
          </a:ln>
        </p:spPr>
      </p:pic>
      <p:sp>
        <p:nvSpPr>
          <p:cNvPr id="357" name="Google Shape;357;p58"/>
          <p:cNvSpPr txBox="1"/>
          <p:nvPr/>
        </p:nvSpPr>
        <p:spPr>
          <a:xfrm>
            <a:off x="2317875" y="1154225"/>
            <a:ext cx="5414100" cy="32325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“Chat” with friends instead of only sharing recordings</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Able to share audio, exchange text messages, and add friends</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Able to keep conversations you have with others</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Makes user experience more </a:t>
            </a:r>
            <a:r>
              <a:rPr b="1" lang="en" sz="2200">
                <a:latin typeface="Lato"/>
                <a:ea typeface="Lato"/>
                <a:cs typeface="Lato"/>
                <a:sym typeface="Lato"/>
              </a:rPr>
              <a:t>pleasant</a:t>
            </a:r>
            <a:endParaRPr b="1" sz="2200">
              <a:latin typeface="Lato"/>
              <a:ea typeface="Lato"/>
              <a:cs typeface="Lato"/>
              <a:sym typeface="Lato"/>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Only add friends from contacts list to better promote inclusion and privacy</a:t>
            </a:r>
            <a:endParaRPr b="1" sz="2200">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59"/>
          <p:cNvSpPr txBox="1"/>
          <p:nvPr/>
        </p:nvSpPr>
        <p:spPr>
          <a:xfrm>
            <a:off x="493075" y="414600"/>
            <a:ext cx="645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Share Medium Fidelity</a:t>
            </a:r>
            <a:endParaRPr sz="3000">
              <a:latin typeface="Lato Light"/>
              <a:ea typeface="Lato Light"/>
              <a:cs typeface="Lato Light"/>
              <a:sym typeface="Lato Light"/>
            </a:endParaRPr>
          </a:p>
        </p:txBody>
      </p:sp>
      <p:pic>
        <p:nvPicPr>
          <p:cNvPr id="364" name="Google Shape;364;p59"/>
          <p:cNvPicPr preferRelativeResize="0"/>
          <p:nvPr/>
        </p:nvPicPr>
        <p:blipFill>
          <a:blip r:embed="rId3">
            <a:alphaModFix/>
          </a:blip>
          <a:stretch>
            <a:fillRect/>
          </a:stretch>
        </p:blipFill>
        <p:spPr>
          <a:xfrm>
            <a:off x="784450" y="1356920"/>
            <a:ext cx="6454501" cy="307033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60"/>
          <p:cNvSpPr txBox="1"/>
          <p:nvPr/>
        </p:nvSpPr>
        <p:spPr>
          <a:xfrm>
            <a:off x="493075" y="414600"/>
            <a:ext cx="645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Share Medium Fidelity</a:t>
            </a:r>
            <a:endParaRPr sz="3000">
              <a:latin typeface="Lato Light"/>
              <a:ea typeface="Lato Light"/>
              <a:cs typeface="Lato Light"/>
              <a:sym typeface="Lato Light"/>
            </a:endParaRPr>
          </a:p>
          <a:p>
            <a:pPr indent="0" lvl="0" marL="0" rtl="0" algn="l">
              <a:spcBef>
                <a:spcPts val="0"/>
              </a:spcBef>
              <a:spcAft>
                <a:spcPts val="0"/>
              </a:spcAft>
              <a:buNone/>
            </a:pPr>
            <a:r>
              <a:t/>
            </a:r>
            <a:endParaRPr sz="3000">
              <a:latin typeface="Lato Light"/>
              <a:ea typeface="Lato Light"/>
              <a:cs typeface="Lato Light"/>
              <a:sym typeface="Lato Light"/>
            </a:endParaRPr>
          </a:p>
        </p:txBody>
      </p:sp>
      <p:pic>
        <p:nvPicPr>
          <p:cNvPr id="371" name="Google Shape;371;p60"/>
          <p:cNvPicPr preferRelativeResize="0"/>
          <p:nvPr/>
        </p:nvPicPr>
        <p:blipFill>
          <a:blip r:embed="rId3">
            <a:alphaModFix/>
          </a:blip>
          <a:stretch>
            <a:fillRect/>
          </a:stretch>
        </p:blipFill>
        <p:spPr>
          <a:xfrm>
            <a:off x="181100" y="1220050"/>
            <a:ext cx="7237200" cy="3529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77" name="Google Shape;377;p61"/>
          <p:cNvPicPr preferRelativeResize="0"/>
          <p:nvPr/>
        </p:nvPicPr>
        <p:blipFill>
          <a:blip r:embed="rId3">
            <a:alphaModFix/>
          </a:blip>
          <a:stretch>
            <a:fillRect/>
          </a:stretch>
        </p:blipFill>
        <p:spPr>
          <a:xfrm>
            <a:off x="3959513" y="264475"/>
            <a:ext cx="1224975" cy="1281950"/>
          </a:xfrm>
          <a:prstGeom prst="rect">
            <a:avLst/>
          </a:prstGeom>
          <a:noFill/>
          <a:ln>
            <a:noFill/>
          </a:ln>
        </p:spPr>
      </p:pic>
      <p:sp>
        <p:nvSpPr>
          <p:cNvPr id="378" name="Google Shape;378;p61"/>
          <p:cNvSpPr txBox="1"/>
          <p:nvPr>
            <p:ph idx="4294967295" type="title"/>
          </p:nvPr>
        </p:nvSpPr>
        <p:spPr>
          <a:xfrm>
            <a:off x="1518450" y="2252400"/>
            <a:ext cx="61071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Prototype Overview</a:t>
            </a:r>
            <a:endParaRPr sz="3500">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84" name="Google Shape;384;p62"/>
          <p:cNvSpPr txBox="1"/>
          <p:nvPr/>
        </p:nvSpPr>
        <p:spPr>
          <a:xfrm>
            <a:off x="2385900" y="304275"/>
            <a:ext cx="437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Design/Prototyping Tools</a:t>
            </a:r>
            <a:endParaRPr sz="3000">
              <a:latin typeface="Lato Light"/>
              <a:ea typeface="Lato Light"/>
              <a:cs typeface="Lato Light"/>
              <a:sym typeface="Lato Light"/>
            </a:endParaRPr>
          </a:p>
          <a:p>
            <a:pPr indent="0" lvl="0" marL="0" rtl="0" algn="l">
              <a:spcBef>
                <a:spcPts val="0"/>
              </a:spcBef>
              <a:spcAft>
                <a:spcPts val="0"/>
              </a:spcAft>
              <a:buNone/>
            </a:pPr>
            <a:r>
              <a:t/>
            </a:r>
            <a:endParaRPr sz="3000">
              <a:latin typeface="Lato Light"/>
              <a:ea typeface="Lato Light"/>
              <a:cs typeface="Lato Light"/>
              <a:sym typeface="Lato Light"/>
            </a:endParaRPr>
          </a:p>
        </p:txBody>
      </p:sp>
      <p:sp>
        <p:nvSpPr>
          <p:cNvPr id="385" name="Google Shape;385;p62"/>
          <p:cNvSpPr txBox="1"/>
          <p:nvPr/>
        </p:nvSpPr>
        <p:spPr>
          <a:xfrm>
            <a:off x="2835000" y="1005975"/>
            <a:ext cx="5430900" cy="404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Lato Light"/>
                <a:ea typeface="Lato Light"/>
                <a:cs typeface="Lato Light"/>
                <a:sym typeface="Lato Light"/>
              </a:rPr>
              <a:t>Used in medium-fidelity prototype</a:t>
            </a:r>
            <a:endParaRPr sz="2100">
              <a:latin typeface="Lato Light"/>
              <a:ea typeface="Lato Light"/>
              <a:cs typeface="Lato Light"/>
              <a:sym typeface="Lato Light"/>
            </a:endParaRPr>
          </a:p>
          <a:p>
            <a:pPr indent="0" lvl="0" marL="0" rtl="0" algn="l">
              <a:spcBef>
                <a:spcPts val="0"/>
              </a:spcBef>
              <a:spcAft>
                <a:spcPts val="0"/>
              </a:spcAft>
              <a:buNone/>
            </a:pPr>
            <a:r>
              <a:t/>
            </a:r>
            <a:endParaRPr sz="2300">
              <a:latin typeface="Lato Light"/>
              <a:ea typeface="Lato Light"/>
              <a:cs typeface="Lato Light"/>
              <a:sym typeface="Lato Light"/>
            </a:endParaRPr>
          </a:p>
          <a:p>
            <a:pPr indent="0" lvl="0" marL="0" rtl="0" algn="l">
              <a:spcBef>
                <a:spcPts val="0"/>
              </a:spcBef>
              <a:spcAft>
                <a:spcPts val="0"/>
              </a:spcAft>
              <a:buNone/>
            </a:pPr>
            <a:r>
              <a:rPr lang="en" sz="2300">
                <a:latin typeface="Lato Light"/>
                <a:ea typeface="Lato Light"/>
                <a:cs typeface="Lato Light"/>
                <a:sym typeface="Lato Light"/>
              </a:rPr>
              <a:t>Pros:</a:t>
            </a:r>
            <a:endParaRPr sz="2300">
              <a:latin typeface="Lato Light"/>
              <a:ea typeface="Lato Light"/>
              <a:cs typeface="Lato Light"/>
              <a:sym typeface="Lato Light"/>
            </a:endParaRPr>
          </a:p>
          <a:p>
            <a:pPr indent="-374650" lvl="0" marL="457200" rtl="0" algn="l">
              <a:spcBef>
                <a:spcPts val="0"/>
              </a:spcBef>
              <a:spcAft>
                <a:spcPts val="0"/>
              </a:spcAft>
              <a:buSzPts val="2300"/>
              <a:buFont typeface="Lato Light"/>
              <a:buChar char="-"/>
            </a:pPr>
            <a:r>
              <a:rPr lang="en" sz="2300">
                <a:latin typeface="Lato Light"/>
                <a:ea typeface="Lato Light"/>
                <a:cs typeface="Lato Light"/>
                <a:sym typeface="Lato Light"/>
              </a:rPr>
              <a:t>Collaborative environment</a:t>
            </a:r>
            <a:endParaRPr sz="2300">
              <a:latin typeface="Lato Light"/>
              <a:ea typeface="Lato Light"/>
              <a:cs typeface="Lato Light"/>
              <a:sym typeface="Lato Light"/>
            </a:endParaRPr>
          </a:p>
          <a:p>
            <a:pPr indent="-374650" lvl="0" marL="457200" rtl="0" algn="l">
              <a:spcBef>
                <a:spcPts val="0"/>
              </a:spcBef>
              <a:spcAft>
                <a:spcPts val="0"/>
              </a:spcAft>
              <a:buSzPts val="2300"/>
              <a:buFont typeface="Lato Light"/>
              <a:buChar char="-"/>
            </a:pPr>
            <a:r>
              <a:rPr lang="en" sz="2300">
                <a:latin typeface="Lato Light"/>
                <a:ea typeface="Lato Light"/>
                <a:cs typeface="Lato Light"/>
                <a:sym typeface="Lato Light"/>
              </a:rPr>
              <a:t>Efficient prototyping</a:t>
            </a:r>
            <a:endParaRPr sz="2300">
              <a:latin typeface="Lato Light"/>
              <a:ea typeface="Lato Light"/>
              <a:cs typeface="Lato Light"/>
              <a:sym typeface="Lato Light"/>
            </a:endParaRPr>
          </a:p>
          <a:p>
            <a:pPr indent="-374650" lvl="0" marL="457200" rtl="0" algn="l">
              <a:spcBef>
                <a:spcPts val="0"/>
              </a:spcBef>
              <a:spcAft>
                <a:spcPts val="0"/>
              </a:spcAft>
              <a:buSzPts val="2300"/>
              <a:buFont typeface="Lato Light"/>
              <a:buChar char="-"/>
            </a:pPr>
            <a:r>
              <a:rPr lang="en" sz="2300">
                <a:latin typeface="Lato Light"/>
                <a:ea typeface="Lato Light"/>
                <a:cs typeface="Lato Light"/>
                <a:sym typeface="Lato Light"/>
              </a:rPr>
              <a:t>Easy to make duplicate slides</a:t>
            </a:r>
            <a:endParaRPr sz="2300">
              <a:latin typeface="Lato Light"/>
              <a:ea typeface="Lato Light"/>
              <a:cs typeface="Lato Light"/>
              <a:sym typeface="Lato Light"/>
            </a:endParaRPr>
          </a:p>
          <a:p>
            <a:pPr indent="-374650" lvl="1" marL="914400" rtl="0" algn="l">
              <a:spcBef>
                <a:spcPts val="0"/>
              </a:spcBef>
              <a:spcAft>
                <a:spcPts val="0"/>
              </a:spcAft>
              <a:buSzPts val="2300"/>
              <a:buFont typeface="Lato Light"/>
              <a:buChar char="-"/>
            </a:pPr>
            <a:r>
              <a:rPr lang="en" sz="2300">
                <a:latin typeface="Lato Light"/>
                <a:ea typeface="Lato Light"/>
                <a:cs typeface="Lato Light"/>
                <a:sym typeface="Lato Light"/>
              </a:rPr>
              <a:t>Experiment slide designs</a:t>
            </a:r>
            <a:endParaRPr sz="2300">
              <a:latin typeface="Lato Light"/>
              <a:ea typeface="Lato Light"/>
              <a:cs typeface="Lato Light"/>
              <a:sym typeface="Lato Light"/>
            </a:endParaRPr>
          </a:p>
          <a:p>
            <a:pPr indent="0" lvl="0" marL="0" rtl="0" algn="l">
              <a:spcBef>
                <a:spcPts val="0"/>
              </a:spcBef>
              <a:spcAft>
                <a:spcPts val="0"/>
              </a:spcAft>
              <a:buNone/>
            </a:pPr>
            <a:r>
              <a:t/>
            </a:r>
            <a:endParaRPr sz="2300">
              <a:latin typeface="Lato Light"/>
              <a:ea typeface="Lato Light"/>
              <a:cs typeface="Lato Light"/>
              <a:sym typeface="Lato Light"/>
            </a:endParaRPr>
          </a:p>
          <a:p>
            <a:pPr indent="0" lvl="0" marL="0" rtl="0" algn="l">
              <a:spcBef>
                <a:spcPts val="0"/>
              </a:spcBef>
              <a:spcAft>
                <a:spcPts val="0"/>
              </a:spcAft>
              <a:buNone/>
            </a:pPr>
            <a:r>
              <a:rPr lang="en" sz="2300">
                <a:latin typeface="Lato Light"/>
                <a:ea typeface="Lato Light"/>
                <a:cs typeface="Lato Light"/>
                <a:sym typeface="Lato Light"/>
              </a:rPr>
              <a:t>Cons:</a:t>
            </a:r>
            <a:endParaRPr sz="2300">
              <a:latin typeface="Lato Light"/>
              <a:ea typeface="Lato Light"/>
              <a:cs typeface="Lato Light"/>
              <a:sym typeface="Lato Light"/>
            </a:endParaRPr>
          </a:p>
          <a:p>
            <a:pPr indent="-374650" lvl="0" marL="457200" rtl="0" algn="l">
              <a:spcBef>
                <a:spcPts val="0"/>
              </a:spcBef>
              <a:spcAft>
                <a:spcPts val="0"/>
              </a:spcAft>
              <a:buSzPts val="2300"/>
              <a:buFont typeface="Lato Light"/>
              <a:buChar char="-"/>
            </a:pPr>
            <a:r>
              <a:rPr lang="en" sz="2300">
                <a:latin typeface="Lato Light"/>
                <a:ea typeface="Lato Light"/>
                <a:cs typeface="Lato Light"/>
                <a:sym typeface="Lato Light"/>
              </a:rPr>
              <a:t>Limited toolkits, had to import</a:t>
            </a:r>
            <a:endParaRPr sz="2300">
              <a:latin typeface="Lato Light"/>
              <a:ea typeface="Lato Light"/>
              <a:cs typeface="Lato Light"/>
              <a:sym typeface="Lato Light"/>
            </a:endParaRPr>
          </a:p>
          <a:p>
            <a:pPr indent="-374650" lvl="0" marL="457200" rtl="0" algn="l">
              <a:spcBef>
                <a:spcPts val="0"/>
              </a:spcBef>
              <a:spcAft>
                <a:spcPts val="0"/>
              </a:spcAft>
              <a:buSzPts val="2300"/>
              <a:buFont typeface="Lato Light"/>
              <a:buChar char="-"/>
            </a:pPr>
            <a:r>
              <a:rPr lang="en" sz="2300">
                <a:latin typeface="Lato Light"/>
                <a:ea typeface="Lato Light"/>
                <a:cs typeface="Lato Light"/>
                <a:sym typeface="Lato Light"/>
              </a:rPr>
              <a:t>Steep learning curve</a:t>
            </a:r>
            <a:endParaRPr sz="2300">
              <a:latin typeface="Lato Light"/>
              <a:ea typeface="Lato Light"/>
              <a:cs typeface="Lato Light"/>
              <a:sym typeface="Lato Light"/>
            </a:endParaRPr>
          </a:p>
        </p:txBody>
      </p:sp>
      <p:pic>
        <p:nvPicPr>
          <p:cNvPr id="386" name="Google Shape;386;p62"/>
          <p:cNvPicPr preferRelativeResize="0"/>
          <p:nvPr/>
        </p:nvPicPr>
        <p:blipFill rotWithShape="1">
          <a:blip r:embed="rId3">
            <a:alphaModFix/>
          </a:blip>
          <a:srcRect b="0" l="17985" r="0" t="0"/>
          <a:stretch/>
        </p:blipFill>
        <p:spPr>
          <a:xfrm>
            <a:off x="151675" y="1005975"/>
            <a:ext cx="2468650" cy="3743876"/>
          </a:xfrm>
          <a:prstGeom prst="rect">
            <a:avLst/>
          </a:prstGeom>
          <a:noFill/>
          <a:ln>
            <a:noFill/>
          </a:ln>
        </p:spPr>
      </p:pic>
      <p:sp>
        <p:nvSpPr>
          <p:cNvPr id="387" name="Google Shape;387;p62"/>
          <p:cNvSpPr txBox="1"/>
          <p:nvPr/>
        </p:nvSpPr>
        <p:spPr>
          <a:xfrm>
            <a:off x="703250" y="4509175"/>
            <a:ext cx="7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Light"/>
                <a:ea typeface="Lato Light"/>
                <a:cs typeface="Lato Light"/>
                <a:sym typeface="Lato Light"/>
              </a:rPr>
              <a:t>Figma</a:t>
            </a:r>
            <a:endParaRPr>
              <a:latin typeface="Lato Light"/>
              <a:ea typeface="Lato Light"/>
              <a:cs typeface="Lato Light"/>
              <a:sym typeface="Lat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93" name="Google Shape;393;p63"/>
          <p:cNvSpPr txBox="1"/>
          <p:nvPr/>
        </p:nvSpPr>
        <p:spPr>
          <a:xfrm>
            <a:off x="2385900" y="304275"/>
            <a:ext cx="437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Design/Prototyping Tools</a:t>
            </a:r>
            <a:endParaRPr sz="3000">
              <a:latin typeface="Lato Light"/>
              <a:ea typeface="Lato Light"/>
              <a:cs typeface="Lato Light"/>
              <a:sym typeface="Lato Light"/>
            </a:endParaRPr>
          </a:p>
          <a:p>
            <a:pPr indent="0" lvl="0" marL="0" rtl="0" algn="l">
              <a:spcBef>
                <a:spcPts val="0"/>
              </a:spcBef>
              <a:spcAft>
                <a:spcPts val="0"/>
              </a:spcAft>
              <a:buNone/>
            </a:pPr>
            <a:r>
              <a:t/>
            </a:r>
            <a:endParaRPr sz="3000">
              <a:latin typeface="Lato Light"/>
              <a:ea typeface="Lato Light"/>
              <a:cs typeface="Lato Light"/>
              <a:sym typeface="Lato Light"/>
            </a:endParaRPr>
          </a:p>
        </p:txBody>
      </p:sp>
      <p:sp>
        <p:nvSpPr>
          <p:cNvPr id="394" name="Google Shape;394;p63"/>
          <p:cNvSpPr txBox="1"/>
          <p:nvPr/>
        </p:nvSpPr>
        <p:spPr>
          <a:xfrm>
            <a:off x="2977750" y="895200"/>
            <a:ext cx="50064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Lato Light"/>
                <a:ea typeface="Lato Light"/>
                <a:cs typeface="Lato Light"/>
                <a:sym typeface="Lato Light"/>
              </a:rPr>
              <a:t>Used in low-fidelity prototype</a:t>
            </a:r>
            <a:endParaRPr sz="2200">
              <a:latin typeface="Lato Light"/>
              <a:ea typeface="Lato Light"/>
              <a:cs typeface="Lato Light"/>
              <a:sym typeface="Lato Light"/>
            </a:endParaRPr>
          </a:p>
          <a:p>
            <a:pPr indent="0" lvl="0" marL="0" rtl="0" algn="l">
              <a:spcBef>
                <a:spcPts val="0"/>
              </a:spcBef>
              <a:spcAft>
                <a:spcPts val="0"/>
              </a:spcAft>
              <a:buNone/>
            </a:pPr>
            <a:r>
              <a:t/>
            </a:r>
            <a:endParaRPr sz="2200">
              <a:latin typeface="Lato Light"/>
              <a:ea typeface="Lato Light"/>
              <a:cs typeface="Lato Light"/>
              <a:sym typeface="Lato Light"/>
            </a:endParaRPr>
          </a:p>
          <a:p>
            <a:pPr indent="0" lvl="0" marL="0" rtl="0" algn="l">
              <a:spcBef>
                <a:spcPts val="0"/>
              </a:spcBef>
              <a:spcAft>
                <a:spcPts val="0"/>
              </a:spcAft>
              <a:buNone/>
            </a:pPr>
            <a:r>
              <a:rPr lang="en" sz="2200">
                <a:latin typeface="Lato Light"/>
                <a:ea typeface="Lato Light"/>
                <a:cs typeface="Lato Light"/>
                <a:sym typeface="Lato Light"/>
              </a:rPr>
              <a:t>Pros:</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Collaborative environment, Figma was better </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Easy to design simple sketches</a:t>
            </a:r>
            <a:endParaRPr sz="2200">
              <a:latin typeface="Lato Light"/>
              <a:ea typeface="Lato Light"/>
              <a:cs typeface="Lato Light"/>
              <a:sym typeface="Lato Light"/>
            </a:endParaRPr>
          </a:p>
          <a:p>
            <a:pPr indent="0" lvl="0" marL="0" rtl="0" algn="l">
              <a:spcBef>
                <a:spcPts val="0"/>
              </a:spcBef>
              <a:spcAft>
                <a:spcPts val="0"/>
              </a:spcAft>
              <a:buNone/>
            </a:pPr>
            <a:r>
              <a:t/>
            </a:r>
            <a:endParaRPr sz="2200">
              <a:latin typeface="Lato Light"/>
              <a:ea typeface="Lato Light"/>
              <a:cs typeface="Lato Light"/>
              <a:sym typeface="Lato Light"/>
            </a:endParaRPr>
          </a:p>
          <a:p>
            <a:pPr indent="0" lvl="0" marL="0" rtl="0" algn="l">
              <a:spcBef>
                <a:spcPts val="0"/>
              </a:spcBef>
              <a:spcAft>
                <a:spcPts val="0"/>
              </a:spcAft>
              <a:buNone/>
            </a:pPr>
            <a:r>
              <a:rPr lang="en" sz="2200">
                <a:latin typeface="Lato Light"/>
                <a:ea typeface="Lato Light"/>
                <a:cs typeface="Lato Light"/>
                <a:sym typeface="Lato Light"/>
              </a:rPr>
              <a:t>Cons:</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Prototyping was from single screen view (hard to see overview)</a:t>
            </a:r>
            <a:endParaRPr sz="2200">
              <a:latin typeface="Lato Light"/>
              <a:ea typeface="Lato Light"/>
              <a:cs typeface="Lato Light"/>
              <a:sym typeface="Lato Light"/>
            </a:endParaRPr>
          </a:p>
          <a:p>
            <a:pPr indent="-368300" lvl="0" marL="457200" rtl="0" algn="l">
              <a:spcBef>
                <a:spcPts val="0"/>
              </a:spcBef>
              <a:spcAft>
                <a:spcPts val="0"/>
              </a:spcAft>
              <a:buSzPts val="2200"/>
              <a:buFont typeface="Lato Light"/>
              <a:buChar char="-"/>
            </a:pPr>
            <a:r>
              <a:rPr lang="en" sz="2200">
                <a:latin typeface="Lato Light"/>
                <a:ea typeface="Lato Light"/>
                <a:cs typeface="Lato Light"/>
                <a:sym typeface="Lato Light"/>
              </a:rPr>
              <a:t>Hard to learn, also felt less advanced than Figma</a:t>
            </a:r>
            <a:endParaRPr sz="2200">
              <a:latin typeface="Lato Light"/>
              <a:ea typeface="Lato Light"/>
              <a:cs typeface="Lato Light"/>
              <a:sym typeface="Lato Light"/>
            </a:endParaRPr>
          </a:p>
        </p:txBody>
      </p:sp>
      <p:sp>
        <p:nvSpPr>
          <p:cNvPr id="395" name="Google Shape;395;p63"/>
          <p:cNvSpPr txBox="1"/>
          <p:nvPr/>
        </p:nvSpPr>
        <p:spPr>
          <a:xfrm>
            <a:off x="923875" y="4039050"/>
            <a:ext cx="7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Light"/>
                <a:ea typeface="Lato Light"/>
                <a:cs typeface="Lato Light"/>
                <a:sym typeface="Lato Light"/>
              </a:rPr>
              <a:t>Marvel</a:t>
            </a:r>
            <a:endParaRPr>
              <a:latin typeface="Lato Light"/>
              <a:ea typeface="Lato Light"/>
              <a:cs typeface="Lato Light"/>
              <a:sym typeface="Lato Light"/>
            </a:endParaRPr>
          </a:p>
        </p:txBody>
      </p:sp>
      <p:pic>
        <p:nvPicPr>
          <p:cNvPr id="396" name="Google Shape;396;p63"/>
          <p:cNvPicPr preferRelativeResize="0"/>
          <p:nvPr/>
        </p:nvPicPr>
        <p:blipFill rotWithShape="1">
          <a:blip r:embed="rId3">
            <a:alphaModFix/>
          </a:blip>
          <a:srcRect b="0" l="0" r="0" t="0"/>
          <a:stretch/>
        </p:blipFill>
        <p:spPr>
          <a:xfrm>
            <a:off x="0" y="837625"/>
            <a:ext cx="2867450" cy="286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1287300" y="358575"/>
            <a:ext cx="6034500" cy="6612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t>Values Encoded</a:t>
            </a:r>
            <a:endParaRPr sz="3500"/>
          </a:p>
        </p:txBody>
      </p:sp>
      <p:sp>
        <p:nvSpPr>
          <p:cNvPr id="153" name="Google Shape;153;p28"/>
          <p:cNvSpPr txBox="1"/>
          <p:nvPr>
            <p:ph idx="1" type="body"/>
          </p:nvPr>
        </p:nvSpPr>
        <p:spPr>
          <a:xfrm>
            <a:off x="720000" y="1603625"/>
            <a:ext cx="7169100" cy="3219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700">
                <a:solidFill>
                  <a:srgbClr val="212121"/>
                </a:solidFill>
                <a:latin typeface="Lato"/>
                <a:ea typeface="Lato"/>
                <a:cs typeface="Lato"/>
                <a:sym typeface="Lato"/>
              </a:rPr>
              <a:t>Inclusion: </a:t>
            </a:r>
            <a:r>
              <a:rPr b="1" lang="en" sz="1700">
                <a:solidFill>
                  <a:srgbClr val="212121"/>
                </a:solidFill>
              </a:rPr>
              <a:t>Ensuring all users feel connected, safe, and included in the SoundPrints community.</a:t>
            </a:r>
            <a:endParaRPr b="1" sz="1700">
              <a:solidFill>
                <a:srgbClr val="212121"/>
              </a:solidFill>
            </a:endParaRPr>
          </a:p>
          <a:p>
            <a:pPr indent="0" lvl="0" marL="0" rtl="0" algn="l">
              <a:spcBef>
                <a:spcPts val="600"/>
              </a:spcBef>
              <a:spcAft>
                <a:spcPts val="0"/>
              </a:spcAft>
              <a:buNone/>
            </a:pPr>
            <a:r>
              <a:rPr b="1" lang="en" sz="1700">
                <a:solidFill>
                  <a:srgbClr val="212121"/>
                </a:solidFill>
                <a:latin typeface="Lato"/>
                <a:ea typeface="Lato"/>
                <a:cs typeface="Lato"/>
                <a:sym typeface="Lato"/>
              </a:rPr>
              <a:t>Giving and Receiving Motivation: </a:t>
            </a:r>
            <a:r>
              <a:rPr lang="en" sz="1700">
                <a:solidFill>
                  <a:srgbClr val="212121"/>
                </a:solidFill>
                <a:latin typeface="Lato"/>
                <a:ea typeface="Lato"/>
                <a:cs typeface="Lato"/>
                <a:sym typeface="Lato"/>
              </a:rPr>
              <a:t>Enable users to motivate one another to achieve their goals.</a:t>
            </a:r>
            <a:endParaRPr sz="1700">
              <a:solidFill>
                <a:srgbClr val="212121"/>
              </a:solidFill>
              <a:latin typeface="Lato"/>
              <a:ea typeface="Lato"/>
              <a:cs typeface="Lato"/>
              <a:sym typeface="Lato"/>
            </a:endParaRPr>
          </a:p>
          <a:p>
            <a:pPr indent="0" lvl="0" marL="0" rtl="0" algn="l">
              <a:spcBef>
                <a:spcPts val="600"/>
              </a:spcBef>
              <a:spcAft>
                <a:spcPts val="0"/>
              </a:spcAft>
              <a:buNone/>
            </a:pPr>
            <a:r>
              <a:rPr b="1" lang="en" sz="1700">
                <a:solidFill>
                  <a:srgbClr val="212121"/>
                </a:solidFill>
                <a:latin typeface="Lato"/>
                <a:ea typeface="Lato"/>
                <a:cs typeface="Lato"/>
                <a:sym typeface="Lato"/>
              </a:rPr>
              <a:t>Privacy: </a:t>
            </a:r>
            <a:r>
              <a:rPr lang="en" sz="1700">
                <a:solidFill>
                  <a:srgbClr val="212121"/>
                </a:solidFill>
                <a:latin typeface="Lato"/>
                <a:ea typeface="Lato"/>
                <a:cs typeface="Lato"/>
                <a:sym typeface="Lato"/>
              </a:rPr>
              <a:t>Enabling users to have privacy while still enjoying the benefits of the app.</a:t>
            </a:r>
            <a:endParaRPr sz="1700">
              <a:solidFill>
                <a:srgbClr val="212121"/>
              </a:solidFill>
              <a:latin typeface="Lato"/>
              <a:ea typeface="Lato"/>
              <a:cs typeface="Lato"/>
              <a:sym typeface="Lato"/>
            </a:endParaRPr>
          </a:p>
          <a:p>
            <a:pPr indent="0" lvl="0" marL="0" rtl="0" algn="l">
              <a:spcBef>
                <a:spcPts val="600"/>
              </a:spcBef>
              <a:spcAft>
                <a:spcPts val="0"/>
              </a:spcAft>
              <a:buNone/>
            </a:pPr>
            <a:r>
              <a:t/>
            </a:r>
            <a:endParaRPr sz="1700">
              <a:solidFill>
                <a:srgbClr val="212121"/>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2" name="Google Shape;402;p64"/>
          <p:cNvSpPr txBox="1"/>
          <p:nvPr/>
        </p:nvSpPr>
        <p:spPr>
          <a:xfrm>
            <a:off x="672350" y="0"/>
            <a:ext cx="6813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a:ea typeface="Lato"/>
                <a:cs typeface="Lato"/>
                <a:sym typeface="Lato"/>
              </a:rPr>
              <a:t>Limitations/tradeoffs of the current prototype</a:t>
            </a:r>
            <a:endParaRPr sz="3000">
              <a:latin typeface="Lato"/>
              <a:ea typeface="Lato"/>
              <a:cs typeface="Lato"/>
              <a:sym typeface="Lato"/>
            </a:endParaRPr>
          </a:p>
        </p:txBody>
      </p:sp>
      <p:sp>
        <p:nvSpPr>
          <p:cNvPr id="403" name="Google Shape;403;p64"/>
          <p:cNvSpPr txBox="1"/>
          <p:nvPr/>
        </p:nvSpPr>
        <p:spPr>
          <a:xfrm>
            <a:off x="1351050" y="1463550"/>
            <a:ext cx="6441900" cy="2801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Lato Light"/>
              <a:buChar char="-"/>
            </a:pPr>
            <a:r>
              <a:rPr lang="en" sz="1700">
                <a:latin typeface="Lato Light"/>
                <a:ea typeface="Lato Light"/>
                <a:cs typeface="Lato Light"/>
                <a:sym typeface="Lato Light"/>
              </a:rPr>
              <a:t>Location Real Time Updates</a:t>
            </a:r>
            <a:endParaRPr sz="1700">
              <a:latin typeface="Lato Light"/>
              <a:ea typeface="Lato Light"/>
              <a:cs typeface="Lato Light"/>
              <a:sym typeface="Lato Light"/>
            </a:endParaRPr>
          </a:p>
          <a:p>
            <a:pPr indent="-336550" lvl="1" marL="914400" rtl="0" algn="l">
              <a:spcBef>
                <a:spcPts val="0"/>
              </a:spcBef>
              <a:spcAft>
                <a:spcPts val="0"/>
              </a:spcAft>
              <a:buSzPts val="1700"/>
              <a:buFont typeface="Lato Light"/>
              <a:buChar char="-"/>
            </a:pPr>
            <a:r>
              <a:rPr lang="en" sz="1700">
                <a:latin typeface="Lato Light"/>
                <a:ea typeface="Lato Light"/>
                <a:cs typeface="Lato Light"/>
                <a:sym typeface="Lato Light"/>
              </a:rPr>
              <a:t>Our app depends on real time updates based on a user’s location, however Figma doesn’t allow for this feature. Instead, we include location context in our User README</a:t>
            </a:r>
            <a:endParaRPr sz="1700">
              <a:latin typeface="Lato Light"/>
              <a:ea typeface="Lato Light"/>
              <a:cs typeface="Lato Light"/>
              <a:sym typeface="Lato Light"/>
            </a:endParaRPr>
          </a:p>
          <a:p>
            <a:pPr indent="-336550" lvl="0" marL="457200" rtl="0" algn="l">
              <a:spcBef>
                <a:spcPts val="0"/>
              </a:spcBef>
              <a:spcAft>
                <a:spcPts val="0"/>
              </a:spcAft>
              <a:buSzPts val="1700"/>
              <a:buFont typeface="Lato Light"/>
              <a:buChar char="-"/>
            </a:pPr>
            <a:r>
              <a:rPr lang="en" sz="1700">
                <a:latin typeface="Lato Light"/>
                <a:ea typeface="Lato Light"/>
                <a:cs typeface="Lato Light"/>
                <a:sym typeface="Lato Light"/>
              </a:rPr>
              <a:t>Audio Input Output</a:t>
            </a:r>
            <a:endParaRPr sz="1700">
              <a:latin typeface="Lato Light"/>
              <a:ea typeface="Lato Light"/>
              <a:cs typeface="Lato Light"/>
              <a:sym typeface="Lato Light"/>
            </a:endParaRPr>
          </a:p>
          <a:p>
            <a:pPr indent="-336550" lvl="1" marL="914400" rtl="0" algn="l">
              <a:spcBef>
                <a:spcPts val="0"/>
              </a:spcBef>
              <a:spcAft>
                <a:spcPts val="0"/>
              </a:spcAft>
              <a:buSzPts val="1700"/>
              <a:buFont typeface="Lato Light"/>
              <a:buChar char="-"/>
            </a:pPr>
            <a:r>
              <a:rPr lang="en" sz="1700">
                <a:latin typeface="Lato Light"/>
                <a:ea typeface="Lato Light"/>
                <a:cs typeface="Lato Light"/>
                <a:sym typeface="Lato Light"/>
              </a:rPr>
              <a:t>Our app also depends on audio input and output, but Figma doesn’t allow for this either. We hard-coded timestamps and pause/play to indicate audio input/output</a:t>
            </a:r>
            <a:endParaRPr sz="1700">
              <a:latin typeface="Lato Light"/>
              <a:ea typeface="Lato Light"/>
              <a:cs typeface="Lato Light"/>
              <a:sym typeface="Lato Light"/>
            </a:endParaRPr>
          </a:p>
          <a:p>
            <a:pPr indent="-336550" lvl="0" marL="457200" rtl="0" algn="l">
              <a:spcBef>
                <a:spcPts val="0"/>
              </a:spcBef>
              <a:spcAft>
                <a:spcPts val="0"/>
              </a:spcAft>
              <a:buSzPts val="1700"/>
              <a:buFont typeface="Lato Light"/>
              <a:buChar char="-"/>
            </a:pPr>
            <a:r>
              <a:rPr lang="en" sz="1700">
                <a:latin typeface="Lato Light"/>
                <a:ea typeface="Lato Light"/>
                <a:cs typeface="Lato Light"/>
                <a:sym typeface="Lato Light"/>
              </a:rPr>
              <a:t>Not all buttons are interactive</a:t>
            </a:r>
            <a:endParaRPr sz="1700">
              <a:latin typeface="Lato Light"/>
              <a:ea typeface="Lato Light"/>
              <a:cs typeface="Lato Light"/>
              <a:sym typeface="Lato Light"/>
            </a:endParaRPr>
          </a:p>
          <a:p>
            <a:pPr indent="-336550" lvl="1" marL="914400" rtl="0" algn="l">
              <a:spcBef>
                <a:spcPts val="0"/>
              </a:spcBef>
              <a:spcAft>
                <a:spcPts val="0"/>
              </a:spcAft>
              <a:buSzPts val="1700"/>
              <a:buFont typeface="Lato Light"/>
              <a:buChar char="-"/>
            </a:pPr>
            <a:r>
              <a:rPr lang="en" sz="1700">
                <a:latin typeface="Lato Light"/>
                <a:ea typeface="Lato Light"/>
                <a:cs typeface="Lato Light"/>
                <a:sym typeface="Lato Light"/>
              </a:rPr>
              <a:t>Not feasible for prototype</a:t>
            </a:r>
            <a:endParaRPr sz="1700">
              <a:latin typeface="Lato Light"/>
              <a:ea typeface="Lato Light"/>
              <a:cs typeface="Lato Light"/>
              <a:sym typeface="Lato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409" name="Google Shape;409;p65"/>
          <p:cNvPicPr preferRelativeResize="0"/>
          <p:nvPr/>
        </p:nvPicPr>
        <p:blipFill>
          <a:blip r:embed="rId3">
            <a:alphaModFix/>
          </a:blip>
          <a:stretch>
            <a:fillRect/>
          </a:stretch>
        </p:blipFill>
        <p:spPr>
          <a:xfrm>
            <a:off x="3959513" y="264475"/>
            <a:ext cx="1224975" cy="1281950"/>
          </a:xfrm>
          <a:prstGeom prst="rect">
            <a:avLst/>
          </a:prstGeom>
          <a:noFill/>
          <a:ln>
            <a:noFill/>
          </a:ln>
        </p:spPr>
      </p:pic>
      <p:sp>
        <p:nvSpPr>
          <p:cNvPr id="410" name="Google Shape;410;p65"/>
          <p:cNvSpPr txBox="1"/>
          <p:nvPr/>
        </p:nvSpPr>
        <p:spPr>
          <a:xfrm>
            <a:off x="865400" y="156425"/>
            <a:ext cx="7911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Lato"/>
                <a:ea typeface="Lato"/>
                <a:cs typeface="Lato"/>
                <a:sym typeface="Lato"/>
              </a:rPr>
              <a:t>Wizard of Oz Techniques</a:t>
            </a:r>
            <a:endParaRPr b="1" sz="3000">
              <a:latin typeface="Lato"/>
              <a:ea typeface="Lato"/>
              <a:cs typeface="Lato"/>
              <a:sym typeface="Lato"/>
            </a:endParaRPr>
          </a:p>
        </p:txBody>
      </p:sp>
      <p:sp>
        <p:nvSpPr>
          <p:cNvPr id="411" name="Google Shape;411;p65"/>
          <p:cNvSpPr txBox="1"/>
          <p:nvPr/>
        </p:nvSpPr>
        <p:spPr>
          <a:xfrm>
            <a:off x="348375" y="881500"/>
            <a:ext cx="2936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Lato Light"/>
                <a:ea typeface="Lato Light"/>
                <a:cs typeface="Lato Light"/>
                <a:sym typeface="Lato Light"/>
              </a:rPr>
              <a:t>Location + Hearing the audio</a:t>
            </a:r>
            <a:endParaRPr sz="2300">
              <a:latin typeface="Lato Light"/>
              <a:ea typeface="Lato Light"/>
              <a:cs typeface="Lato Light"/>
              <a:sym typeface="Lato Light"/>
            </a:endParaRPr>
          </a:p>
        </p:txBody>
      </p:sp>
      <p:sp>
        <p:nvSpPr>
          <p:cNvPr id="412" name="Google Shape;412;p65"/>
          <p:cNvSpPr txBox="1"/>
          <p:nvPr/>
        </p:nvSpPr>
        <p:spPr>
          <a:xfrm>
            <a:off x="3143131" y="881500"/>
            <a:ext cx="26565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Lato Light"/>
                <a:ea typeface="Lato Light"/>
                <a:cs typeface="Lato Light"/>
                <a:sym typeface="Lato Light"/>
              </a:rPr>
              <a:t>Using Start/Stop to indicate timer</a:t>
            </a:r>
            <a:endParaRPr sz="2300">
              <a:latin typeface="Lato Light"/>
              <a:ea typeface="Lato Light"/>
              <a:cs typeface="Lato Light"/>
              <a:sym typeface="Lato Light"/>
            </a:endParaRPr>
          </a:p>
        </p:txBody>
      </p:sp>
      <p:pic>
        <p:nvPicPr>
          <p:cNvPr id="413" name="Google Shape;413;p65"/>
          <p:cNvPicPr preferRelativeResize="0"/>
          <p:nvPr/>
        </p:nvPicPr>
        <p:blipFill>
          <a:blip r:embed="rId4">
            <a:alphaModFix/>
          </a:blip>
          <a:stretch>
            <a:fillRect/>
          </a:stretch>
        </p:blipFill>
        <p:spPr>
          <a:xfrm>
            <a:off x="3186156" y="1798850"/>
            <a:ext cx="3065006" cy="3230186"/>
          </a:xfrm>
          <a:prstGeom prst="rect">
            <a:avLst/>
          </a:prstGeom>
          <a:noFill/>
          <a:ln>
            <a:noFill/>
          </a:ln>
        </p:spPr>
      </p:pic>
      <p:pic>
        <p:nvPicPr>
          <p:cNvPr id="414" name="Google Shape;414;p65"/>
          <p:cNvPicPr preferRelativeResize="0"/>
          <p:nvPr/>
        </p:nvPicPr>
        <p:blipFill>
          <a:blip r:embed="rId5">
            <a:alphaModFix/>
          </a:blip>
          <a:stretch>
            <a:fillRect/>
          </a:stretch>
        </p:blipFill>
        <p:spPr>
          <a:xfrm>
            <a:off x="922350" y="1617050"/>
            <a:ext cx="1600900" cy="3383974"/>
          </a:xfrm>
          <a:prstGeom prst="rect">
            <a:avLst/>
          </a:prstGeom>
          <a:noFill/>
          <a:ln>
            <a:noFill/>
          </a:ln>
        </p:spPr>
      </p:pic>
      <p:pic>
        <p:nvPicPr>
          <p:cNvPr id="415" name="Google Shape;415;p65"/>
          <p:cNvPicPr preferRelativeResize="0"/>
          <p:nvPr/>
        </p:nvPicPr>
        <p:blipFill>
          <a:blip r:embed="rId6">
            <a:alphaModFix/>
          </a:blip>
          <a:stretch>
            <a:fillRect/>
          </a:stretch>
        </p:blipFill>
        <p:spPr>
          <a:xfrm>
            <a:off x="6840250" y="1698125"/>
            <a:ext cx="1566050" cy="3302899"/>
          </a:xfrm>
          <a:prstGeom prst="rect">
            <a:avLst/>
          </a:prstGeom>
          <a:noFill/>
          <a:ln>
            <a:noFill/>
          </a:ln>
        </p:spPr>
      </p:pic>
      <p:sp>
        <p:nvSpPr>
          <p:cNvPr id="416" name="Google Shape;416;p65"/>
          <p:cNvSpPr txBox="1"/>
          <p:nvPr/>
        </p:nvSpPr>
        <p:spPr>
          <a:xfrm>
            <a:off x="6487506" y="906050"/>
            <a:ext cx="26565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Lato Light"/>
                <a:ea typeface="Lato Light"/>
                <a:cs typeface="Lato Light"/>
                <a:sym typeface="Lato Light"/>
              </a:rPr>
              <a:t>Some button Functionality</a:t>
            </a:r>
            <a:endParaRPr sz="2300">
              <a:latin typeface="Lato Light"/>
              <a:ea typeface="Lato Light"/>
              <a:cs typeface="Lato Light"/>
              <a:sym typeface="Lato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22" name="Google Shape;422;p66"/>
          <p:cNvSpPr txBox="1"/>
          <p:nvPr/>
        </p:nvSpPr>
        <p:spPr>
          <a:xfrm>
            <a:off x="493075" y="414600"/>
            <a:ext cx="645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Lato"/>
                <a:ea typeface="Lato"/>
                <a:cs typeface="Lato"/>
                <a:sym typeface="Lato"/>
              </a:rPr>
              <a:t>Hard-Coded Features </a:t>
            </a:r>
            <a:endParaRPr b="1" sz="3000">
              <a:latin typeface="Lato"/>
              <a:ea typeface="Lato"/>
              <a:cs typeface="Lato"/>
              <a:sym typeface="Lato"/>
            </a:endParaRPr>
          </a:p>
        </p:txBody>
      </p:sp>
      <p:sp>
        <p:nvSpPr>
          <p:cNvPr id="423" name="Google Shape;423;p66"/>
          <p:cNvSpPr txBox="1"/>
          <p:nvPr/>
        </p:nvSpPr>
        <p:spPr>
          <a:xfrm>
            <a:off x="517463" y="943925"/>
            <a:ext cx="544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Location &amp; Map</a:t>
            </a:r>
            <a:endParaRPr sz="3000">
              <a:latin typeface="Lato Light"/>
              <a:ea typeface="Lato Light"/>
              <a:cs typeface="Lato Light"/>
              <a:sym typeface="Lato Light"/>
            </a:endParaRPr>
          </a:p>
        </p:txBody>
      </p:sp>
      <p:pic>
        <p:nvPicPr>
          <p:cNvPr id="424" name="Google Shape;424;p66"/>
          <p:cNvPicPr preferRelativeResize="0"/>
          <p:nvPr/>
        </p:nvPicPr>
        <p:blipFill>
          <a:blip r:embed="rId3">
            <a:alphaModFix/>
          </a:blip>
          <a:stretch>
            <a:fillRect/>
          </a:stretch>
        </p:blipFill>
        <p:spPr>
          <a:xfrm>
            <a:off x="1316400" y="1533024"/>
            <a:ext cx="1724500" cy="3420574"/>
          </a:xfrm>
          <a:prstGeom prst="rect">
            <a:avLst/>
          </a:prstGeom>
          <a:noFill/>
          <a:ln>
            <a:noFill/>
          </a:ln>
        </p:spPr>
      </p:pic>
      <p:sp>
        <p:nvSpPr>
          <p:cNvPr id="425" name="Google Shape;425;p66"/>
          <p:cNvSpPr txBox="1"/>
          <p:nvPr/>
        </p:nvSpPr>
        <p:spPr>
          <a:xfrm>
            <a:off x="4664038" y="792775"/>
            <a:ext cx="5442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Light"/>
                <a:ea typeface="Lato Light"/>
                <a:cs typeface="Lato Light"/>
                <a:sym typeface="Lato Light"/>
              </a:rPr>
              <a:t>Chat Contacts &amp; </a:t>
            </a:r>
            <a:endParaRPr sz="3000">
              <a:latin typeface="Lato Light"/>
              <a:ea typeface="Lato Light"/>
              <a:cs typeface="Lato Light"/>
              <a:sym typeface="Lato Light"/>
            </a:endParaRPr>
          </a:p>
          <a:p>
            <a:pPr indent="0" lvl="0" marL="0" rtl="0" algn="l">
              <a:spcBef>
                <a:spcPts val="0"/>
              </a:spcBef>
              <a:spcAft>
                <a:spcPts val="0"/>
              </a:spcAft>
              <a:buNone/>
            </a:pPr>
            <a:r>
              <a:rPr lang="en" sz="3000">
                <a:latin typeface="Lato Light"/>
                <a:ea typeface="Lato Light"/>
                <a:cs typeface="Lato Light"/>
                <a:sym typeface="Lato Light"/>
              </a:rPr>
              <a:t>Messages</a:t>
            </a:r>
            <a:endParaRPr sz="3000">
              <a:latin typeface="Lato Light"/>
              <a:ea typeface="Lato Light"/>
              <a:cs typeface="Lato Light"/>
              <a:sym typeface="Lato Light"/>
            </a:endParaRPr>
          </a:p>
        </p:txBody>
      </p:sp>
      <p:pic>
        <p:nvPicPr>
          <p:cNvPr id="426" name="Google Shape;426;p66"/>
          <p:cNvPicPr preferRelativeResize="0"/>
          <p:nvPr/>
        </p:nvPicPr>
        <p:blipFill>
          <a:blip r:embed="rId4">
            <a:alphaModFix/>
          </a:blip>
          <a:stretch>
            <a:fillRect/>
          </a:stretch>
        </p:blipFill>
        <p:spPr>
          <a:xfrm>
            <a:off x="4968200" y="1923950"/>
            <a:ext cx="2666172" cy="29377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7"/>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Appendix</a:t>
            </a:r>
            <a:endParaRPr/>
          </a:p>
        </p:txBody>
      </p:sp>
      <p:sp>
        <p:nvSpPr>
          <p:cNvPr id="432" name="Google Shape;432;p67"/>
          <p:cNvSpPr txBox="1"/>
          <p:nvPr>
            <p:ph idx="1" type="subTitle"/>
          </p:nvPr>
        </p:nvSpPr>
        <p:spPr>
          <a:xfrm>
            <a:off x="1034300" y="2840052"/>
            <a:ext cx="63429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68"/>
          <p:cNvPicPr preferRelativeResize="0"/>
          <p:nvPr/>
        </p:nvPicPr>
        <p:blipFill>
          <a:blip r:embed="rId3">
            <a:alphaModFix/>
          </a:blip>
          <a:stretch>
            <a:fillRect/>
          </a:stretch>
        </p:blipFill>
        <p:spPr>
          <a:xfrm>
            <a:off x="2100101" y="410125"/>
            <a:ext cx="4943801" cy="459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1287300" y="358575"/>
            <a:ext cx="6034500" cy="6612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t>Values Encoded: Inclusion</a:t>
            </a:r>
            <a:endParaRPr sz="3500"/>
          </a:p>
        </p:txBody>
      </p:sp>
      <p:sp>
        <p:nvSpPr>
          <p:cNvPr id="159" name="Google Shape;159;p29"/>
          <p:cNvSpPr txBox="1"/>
          <p:nvPr>
            <p:ph idx="1" type="body"/>
          </p:nvPr>
        </p:nvSpPr>
        <p:spPr>
          <a:xfrm>
            <a:off x="720000" y="1603625"/>
            <a:ext cx="7169100" cy="3219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700">
                <a:latin typeface="Lato"/>
                <a:ea typeface="Lato"/>
                <a:cs typeface="Lato"/>
                <a:sym typeface="Lato"/>
              </a:rPr>
              <a:t>Inclusion: </a:t>
            </a:r>
            <a:r>
              <a:rPr b="1" lang="en" sz="1700"/>
              <a:t>Connecting users and creating community</a:t>
            </a:r>
            <a:endParaRPr b="1" sz="1700"/>
          </a:p>
          <a:p>
            <a:pPr indent="-336550" lvl="0" marL="457200" rtl="0" algn="l">
              <a:spcBef>
                <a:spcPts val="600"/>
              </a:spcBef>
              <a:spcAft>
                <a:spcPts val="0"/>
              </a:spcAft>
              <a:buClr>
                <a:schemeClr val="dk1"/>
              </a:buClr>
              <a:buSzPts val="1700"/>
              <a:buChar char="-"/>
            </a:pPr>
            <a:r>
              <a:rPr b="1" lang="en" sz="1700"/>
              <a:t>Users can listen to the recordings left by others</a:t>
            </a:r>
            <a:endParaRPr b="1" sz="1700"/>
          </a:p>
          <a:p>
            <a:pPr indent="-336550" lvl="0" marL="457200" rtl="0" algn="l">
              <a:spcBef>
                <a:spcPts val="0"/>
              </a:spcBef>
              <a:spcAft>
                <a:spcPts val="0"/>
              </a:spcAft>
              <a:buClr>
                <a:schemeClr val="dk1"/>
              </a:buClr>
              <a:buSzPts val="1700"/>
              <a:buChar char="-"/>
            </a:pPr>
            <a:r>
              <a:rPr b="1" lang="en" sz="1700"/>
              <a:t>Users can leave their own audio recordings that will inspire others</a:t>
            </a:r>
            <a:endParaRPr b="1" sz="1700"/>
          </a:p>
          <a:p>
            <a:pPr indent="-336550" lvl="0" marL="457200" rtl="0" algn="l">
              <a:spcBef>
                <a:spcPts val="0"/>
              </a:spcBef>
              <a:spcAft>
                <a:spcPts val="0"/>
              </a:spcAft>
              <a:buClr>
                <a:schemeClr val="dk1"/>
              </a:buClr>
              <a:buSzPts val="1700"/>
              <a:buChar char="-"/>
            </a:pPr>
            <a:r>
              <a:rPr b="1" lang="en" sz="1700"/>
              <a:t>Users can chat with and share audio recordings with their friends</a:t>
            </a:r>
            <a:endParaRPr b="1"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1287300" y="358575"/>
            <a:ext cx="6034500" cy="6612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t>Values Encoded: Inclusion</a:t>
            </a:r>
            <a:endParaRPr sz="3500"/>
          </a:p>
        </p:txBody>
      </p:sp>
      <p:sp>
        <p:nvSpPr>
          <p:cNvPr id="165" name="Google Shape;165;p30"/>
          <p:cNvSpPr txBox="1"/>
          <p:nvPr>
            <p:ph idx="1" type="body"/>
          </p:nvPr>
        </p:nvSpPr>
        <p:spPr>
          <a:xfrm>
            <a:off x="720000" y="1603625"/>
            <a:ext cx="7169100" cy="3219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300">
                <a:latin typeface="Lato"/>
                <a:ea typeface="Lato"/>
                <a:cs typeface="Lato"/>
                <a:sym typeface="Lato"/>
              </a:rPr>
              <a:t>Inclusion: </a:t>
            </a:r>
            <a:r>
              <a:rPr lang="en" sz="1300">
                <a:latin typeface="Lato"/>
                <a:ea typeface="Lato"/>
                <a:cs typeface="Lato"/>
                <a:sym typeface="Lato"/>
              </a:rPr>
              <a:t>Ensuring users are protected from psychological harm, including negative speech and insults. This can conflict with connecting users and creating community.</a:t>
            </a:r>
            <a:endParaRPr sz="1300">
              <a:latin typeface="Lato"/>
              <a:ea typeface="Lato"/>
              <a:cs typeface="Lato"/>
              <a:sym typeface="Lato"/>
            </a:endParaRPr>
          </a:p>
          <a:p>
            <a:pPr indent="-311150" lvl="0" marL="457200" rtl="0" algn="l">
              <a:spcBef>
                <a:spcPts val="600"/>
              </a:spcBef>
              <a:spcAft>
                <a:spcPts val="0"/>
              </a:spcAft>
              <a:buClr>
                <a:schemeClr val="dk1"/>
              </a:buClr>
              <a:buSzPts val="1300"/>
              <a:buFont typeface="Lato"/>
              <a:buChar char="-"/>
            </a:pPr>
            <a:r>
              <a:rPr lang="en" sz="1300">
                <a:latin typeface="Lato"/>
                <a:ea typeface="Lato"/>
                <a:cs typeface="Lato"/>
                <a:sym typeface="Lato"/>
              </a:rPr>
              <a:t>We only allow users to Chat with users who are in their Contacts (like Whatsapp) to avoid potentially uncomfortable contact with strangers</a:t>
            </a:r>
            <a:endParaRPr sz="1300">
              <a:latin typeface="Lato"/>
              <a:ea typeface="Lato"/>
              <a:cs typeface="Lato"/>
              <a:sym typeface="Lato"/>
            </a:endParaRPr>
          </a:p>
          <a:p>
            <a:pPr indent="-311150" lvl="0" marL="457200" rtl="0" algn="l">
              <a:spcBef>
                <a:spcPts val="0"/>
              </a:spcBef>
              <a:spcAft>
                <a:spcPts val="0"/>
              </a:spcAft>
              <a:buClr>
                <a:schemeClr val="dk1"/>
              </a:buClr>
              <a:buSzPts val="1300"/>
              <a:buFont typeface="Lato"/>
              <a:buChar char="-"/>
            </a:pPr>
            <a:r>
              <a:rPr lang="en" sz="1300">
                <a:latin typeface="Lato"/>
                <a:ea typeface="Lato"/>
                <a:cs typeface="Lato"/>
                <a:sym typeface="Lato"/>
              </a:rPr>
              <a:t>However, the recordings left by others could still cause psychological harm to users.</a:t>
            </a:r>
            <a:endParaRPr sz="1300">
              <a:latin typeface="Lato"/>
              <a:ea typeface="Lato"/>
              <a:cs typeface="Lato"/>
              <a:sym typeface="Lato"/>
            </a:endParaRPr>
          </a:p>
          <a:p>
            <a:pPr indent="-311150" lvl="0" marL="457200" rtl="0" algn="l">
              <a:spcBef>
                <a:spcPts val="0"/>
              </a:spcBef>
              <a:spcAft>
                <a:spcPts val="0"/>
              </a:spcAft>
              <a:buClr>
                <a:schemeClr val="dk1"/>
              </a:buClr>
              <a:buSzPts val="1300"/>
              <a:buFont typeface="Lato"/>
              <a:buChar char="-"/>
            </a:pPr>
            <a:r>
              <a:rPr lang="en" sz="1300">
                <a:latin typeface="Lato"/>
                <a:ea typeface="Lato"/>
                <a:cs typeface="Lato"/>
                <a:sym typeface="Lato"/>
              </a:rPr>
              <a:t>Features that could help but that we did not have time to include in our Medium Fidelity prototype:</a:t>
            </a:r>
            <a:endParaRPr sz="1300">
              <a:latin typeface="Lato"/>
              <a:ea typeface="Lato"/>
              <a:cs typeface="Lato"/>
              <a:sym typeface="Lato"/>
            </a:endParaRPr>
          </a:p>
          <a:p>
            <a:pPr indent="-311150" lvl="1" marL="914400" rtl="0" algn="l">
              <a:lnSpc>
                <a:spcPct val="115000"/>
              </a:lnSpc>
              <a:spcBef>
                <a:spcPts val="0"/>
              </a:spcBef>
              <a:spcAft>
                <a:spcPts val="0"/>
              </a:spcAft>
              <a:buClr>
                <a:schemeClr val="dk1"/>
              </a:buClr>
              <a:buSzPts val="1300"/>
              <a:buFont typeface="Lato"/>
              <a:buChar char="-"/>
            </a:pPr>
            <a:r>
              <a:rPr lang="en" sz="1300">
                <a:latin typeface="Lato"/>
                <a:ea typeface="Lato"/>
                <a:cs typeface="Lato"/>
                <a:sym typeface="Lato"/>
              </a:rPr>
              <a:t>Community guidelines: Each user reads and signs community guidelines form. Pledge to be respectful towards and supportive of others in the community.</a:t>
            </a:r>
            <a:endParaRPr sz="1300">
              <a:latin typeface="Lato"/>
              <a:ea typeface="Lato"/>
              <a:cs typeface="Lato"/>
              <a:sym typeface="Lato"/>
            </a:endParaRPr>
          </a:p>
          <a:p>
            <a:pPr indent="-311150" lvl="1" marL="914400" rtl="0" algn="l">
              <a:lnSpc>
                <a:spcPct val="115000"/>
              </a:lnSpc>
              <a:spcBef>
                <a:spcPts val="0"/>
              </a:spcBef>
              <a:spcAft>
                <a:spcPts val="0"/>
              </a:spcAft>
              <a:buClr>
                <a:schemeClr val="dk1"/>
              </a:buClr>
              <a:buSzPts val="1300"/>
              <a:buFont typeface="Lato"/>
              <a:buChar char="-"/>
            </a:pPr>
            <a:r>
              <a:rPr lang="en" sz="1300">
                <a:latin typeface="Lato"/>
                <a:ea typeface="Lato"/>
                <a:cs typeface="Lato"/>
                <a:sym typeface="Lato"/>
              </a:rPr>
              <a:t>“Report a recording” and “report a user” features: Allow users to report those who make them feel unsafe. Users will be banned from the app if they don’t follow the community guidelines.</a:t>
            </a:r>
            <a:endParaRPr sz="1300">
              <a:latin typeface="Lato"/>
              <a:ea typeface="Lato"/>
              <a:cs typeface="Lato"/>
              <a:sym typeface="Lato"/>
            </a:endParaRPr>
          </a:p>
          <a:p>
            <a:pPr indent="-311150" lvl="1" marL="914400" rtl="0" algn="l">
              <a:lnSpc>
                <a:spcPct val="115000"/>
              </a:lnSpc>
              <a:spcBef>
                <a:spcPts val="0"/>
              </a:spcBef>
              <a:spcAft>
                <a:spcPts val="0"/>
              </a:spcAft>
              <a:buClr>
                <a:schemeClr val="dk1"/>
              </a:buClr>
              <a:buSzPts val="1300"/>
              <a:buFont typeface="Lato"/>
              <a:buChar char="-"/>
            </a:pPr>
            <a:r>
              <a:rPr lang="en" sz="1300">
                <a:latin typeface="Lato"/>
                <a:ea typeface="Lato"/>
                <a:cs typeface="Lato"/>
                <a:sym typeface="Lato"/>
              </a:rPr>
              <a:t>Run a hate speech detector on each recording.</a:t>
            </a:r>
            <a:endParaRPr sz="1300">
              <a:latin typeface="Lato"/>
              <a:ea typeface="Lato"/>
              <a:cs typeface="Lato"/>
              <a:sym typeface="Lato"/>
            </a:endParaRPr>
          </a:p>
          <a:p>
            <a:pPr indent="0" lvl="0" marL="0" rtl="0" algn="l">
              <a:spcBef>
                <a:spcPts val="1200"/>
              </a:spcBef>
              <a:spcAft>
                <a:spcPts val="0"/>
              </a:spcAft>
              <a:buNone/>
            </a:pPr>
            <a:r>
              <a:t/>
            </a:r>
            <a:endParaRPr sz="13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1287300" y="537825"/>
            <a:ext cx="6034500" cy="6612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t>Values Encoded: Giving and Receiving Motivation</a:t>
            </a:r>
            <a:endParaRPr sz="3500"/>
          </a:p>
        </p:txBody>
      </p:sp>
      <p:sp>
        <p:nvSpPr>
          <p:cNvPr id="171" name="Google Shape;171;p31"/>
          <p:cNvSpPr txBox="1"/>
          <p:nvPr>
            <p:ph idx="1" type="body"/>
          </p:nvPr>
        </p:nvSpPr>
        <p:spPr>
          <a:xfrm>
            <a:off x="720000" y="1603625"/>
            <a:ext cx="7169100" cy="3219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700">
                <a:solidFill>
                  <a:srgbClr val="212121"/>
                </a:solidFill>
                <a:latin typeface="Lato"/>
                <a:ea typeface="Lato"/>
                <a:cs typeface="Lato"/>
                <a:sym typeface="Lato"/>
              </a:rPr>
              <a:t>Giving and Receiving Motivation: </a:t>
            </a:r>
            <a:r>
              <a:rPr lang="en" sz="1700">
                <a:solidFill>
                  <a:srgbClr val="212121"/>
                </a:solidFill>
                <a:latin typeface="Lato"/>
                <a:ea typeface="Lato"/>
                <a:cs typeface="Lato"/>
                <a:sym typeface="Lato"/>
              </a:rPr>
              <a:t>Enable users to motivate one another to achieve their goals.</a:t>
            </a:r>
            <a:endParaRPr sz="1700">
              <a:solidFill>
                <a:srgbClr val="212121"/>
              </a:solidFill>
              <a:latin typeface="Lato"/>
              <a:ea typeface="Lato"/>
              <a:cs typeface="Lato"/>
              <a:sym typeface="Lato"/>
            </a:endParaRPr>
          </a:p>
          <a:p>
            <a:pPr indent="-336550" lvl="0" marL="457200" rtl="0" algn="l">
              <a:lnSpc>
                <a:spcPct val="115000"/>
              </a:lnSpc>
              <a:spcBef>
                <a:spcPts val="0"/>
              </a:spcBef>
              <a:spcAft>
                <a:spcPts val="0"/>
              </a:spcAft>
              <a:buSzPts val="1700"/>
              <a:buFont typeface="Lato"/>
              <a:buChar char="-"/>
            </a:pPr>
            <a:r>
              <a:rPr lang="en" sz="1700">
                <a:latin typeface="Lato"/>
                <a:ea typeface="Lato"/>
                <a:cs typeface="Lato"/>
                <a:sym typeface="Lato"/>
              </a:rPr>
              <a:t>Users can listen to motivational audio recordings left by others near the location they are in. This creates an immersive experience for users to listen to motivation recordings related to the activities they are engaging in.</a:t>
            </a:r>
            <a:endParaRPr sz="1700">
              <a:latin typeface="Lato"/>
              <a:ea typeface="Lato"/>
              <a:cs typeface="Lato"/>
              <a:sym typeface="Lato"/>
            </a:endParaRPr>
          </a:p>
          <a:p>
            <a:pPr indent="-336550" lvl="0" marL="457200" rtl="0" algn="l">
              <a:lnSpc>
                <a:spcPct val="115000"/>
              </a:lnSpc>
              <a:spcBef>
                <a:spcPts val="0"/>
              </a:spcBef>
              <a:spcAft>
                <a:spcPts val="0"/>
              </a:spcAft>
              <a:buSzPts val="1700"/>
              <a:buFont typeface="Lato"/>
              <a:buChar char="-"/>
            </a:pPr>
            <a:r>
              <a:rPr lang="en" sz="1700">
                <a:latin typeface="Lato"/>
                <a:ea typeface="Lato"/>
                <a:cs typeface="Lato"/>
                <a:sym typeface="Lato"/>
              </a:rPr>
              <a:t>Users can make their own recordings to inspire the next person who visits that location.</a:t>
            </a:r>
            <a:endParaRPr sz="1700">
              <a:latin typeface="Lato"/>
              <a:ea typeface="Lato"/>
              <a:cs typeface="Lato"/>
              <a:sym typeface="Lato"/>
            </a:endParaRPr>
          </a:p>
          <a:p>
            <a:pPr indent="-336550" lvl="0" marL="457200" rtl="0" algn="l">
              <a:lnSpc>
                <a:spcPct val="115000"/>
              </a:lnSpc>
              <a:spcBef>
                <a:spcPts val="0"/>
              </a:spcBef>
              <a:spcAft>
                <a:spcPts val="0"/>
              </a:spcAft>
              <a:buSzPts val="1700"/>
              <a:buFont typeface="Lato"/>
              <a:buChar char="-"/>
            </a:pPr>
            <a:r>
              <a:rPr lang="en" sz="1700">
                <a:latin typeface="Lato"/>
                <a:ea typeface="Lato"/>
                <a:cs typeface="Lato"/>
                <a:sym typeface="Lato"/>
              </a:rPr>
              <a:t>Users can share their recordings and chat with their friends on the app, providing personalized support, accountability, and validation.</a:t>
            </a:r>
            <a:endParaRPr sz="1700">
              <a:latin typeface="Lato"/>
              <a:ea typeface="Lato"/>
              <a:cs typeface="Lato"/>
              <a:sym typeface="Lato"/>
            </a:endParaRPr>
          </a:p>
          <a:p>
            <a:pPr indent="0" lvl="0" marL="0" rtl="0" algn="l">
              <a:spcBef>
                <a:spcPts val="1200"/>
              </a:spcBef>
              <a:spcAft>
                <a:spcPts val="0"/>
              </a:spcAft>
              <a:buNone/>
            </a:pPr>
            <a:r>
              <a:t/>
            </a:r>
            <a:endParaRPr sz="17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1287300" y="358575"/>
            <a:ext cx="6034500" cy="6612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t>Values Encoded: Privacy</a:t>
            </a:r>
            <a:endParaRPr sz="3500"/>
          </a:p>
        </p:txBody>
      </p:sp>
      <p:sp>
        <p:nvSpPr>
          <p:cNvPr id="177" name="Google Shape;177;p32"/>
          <p:cNvSpPr txBox="1"/>
          <p:nvPr>
            <p:ph idx="1" type="body"/>
          </p:nvPr>
        </p:nvSpPr>
        <p:spPr>
          <a:xfrm>
            <a:off x="720000" y="1603625"/>
            <a:ext cx="7169100" cy="3219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700">
                <a:solidFill>
                  <a:srgbClr val="212121"/>
                </a:solidFill>
                <a:latin typeface="Lato"/>
                <a:ea typeface="Lato"/>
                <a:cs typeface="Lato"/>
                <a:sym typeface="Lato"/>
              </a:rPr>
              <a:t>Privacy: </a:t>
            </a:r>
            <a:r>
              <a:rPr lang="en" sz="1700">
                <a:solidFill>
                  <a:srgbClr val="212121"/>
                </a:solidFill>
                <a:latin typeface="Lato"/>
                <a:ea typeface="Lato"/>
                <a:cs typeface="Lato"/>
                <a:sym typeface="Lato"/>
              </a:rPr>
              <a:t>Enable users to preserve their privacy while still enjoying the features of the app.</a:t>
            </a:r>
            <a:endParaRPr sz="1700">
              <a:solidFill>
                <a:srgbClr val="212121"/>
              </a:solidFill>
              <a:latin typeface="Lato"/>
              <a:ea typeface="Lato"/>
              <a:cs typeface="Lato"/>
              <a:sym typeface="Lato"/>
            </a:endParaRPr>
          </a:p>
          <a:p>
            <a:pPr indent="-336550" lvl="0" marL="457200" rtl="0" algn="l">
              <a:lnSpc>
                <a:spcPct val="115000"/>
              </a:lnSpc>
              <a:spcBef>
                <a:spcPts val="1200"/>
              </a:spcBef>
              <a:spcAft>
                <a:spcPts val="0"/>
              </a:spcAft>
              <a:buClr>
                <a:srgbClr val="212121"/>
              </a:buClr>
              <a:buSzPts val="1700"/>
              <a:buFont typeface="Lato"/>
              <a:buChar char="-"/>
            </a:pPr>
            <a:r>
              <a:rPr lang="en" sz="1700">
                <a:solidFill>
                  <a:srgbClr val="212121"/>
                </a:solidFill>
                <a:latin typeface="Lato"/>
                <a:ea typeface="Lato"/>
                <a:cs typeface="Lato"/>
                <a:sym typeface="Lato"/>
              </a:rPr>
              <a:t>We allow users to post recordings Anonymously in case they want to preserve their privacy while still enjoying the recording feature</a:t>
            </a:r>
            <a:endParaRPr sz="1700">
              <a:solidFill>
                <a:srgbClr val="212121"/>
              </a:solidFill>
              <a:latin typeface="Lato"/>
              <a:ea typeface="Lato"/>
              <a:cs typeface="Lato"/>
              <a:sym typeface="Lato"/>
            </a:endParaRPr>
          </a:p>
          <a:p>
            <a:pPr indent="-336550" lvl="0" marL="457200" rtl="0" algn="l">
              <a:spcBef>
                <a:spcPts val="0"/>
              </a:spcBef>
              <a:spcAft>
                <a:spcPts val="0"/>
              </a:spcAft>
              <a:buClr>
                <a:schemeClr val="dk1"/>
              </a:buClr>
              <a:buSzPts val="1700"/>
              <a:buChar char="-"/>
            </a:pPr>
            <a:r>
              <a:rPr b="1" lang="en" sz="1700"/>
              <a:t>We only allow users to Chat with users who are in their Contacts (like Whatsapp) to better protect their privacy from strangers</a:t>
            </a:r>
            <a:endParaRPr b="1" sz="1700"/>
          </a:p>
          <a:p>
            <a:pPr indent="0" lvl="0" marL="0" rtl="0" algn="l">
              <a:lnSpc>
                <a:spcPct val="115000"/>
              </a:lnSpc>
              <a:spcBef>
                <a:spcPts val="0"/>
              </a:spcBef>
              <a:spcAft>
                <a:spcPts val="0"/>
              </a:spcAft>
              <a:buNone/>
            </a:pPr>
            <a:r>
              <a:t/>
            </a:r>
            <a:endParaRPr sz="1700">
              <a:solidFill>
                <a:srgbClr val="212121"/>
              </a:solidFill>
              <a:latin typeface="Lato"/>
              <a:ea typeface="Lato"/>
              <a:cs typeface="Lato"/>
              <a:sym typeface="Lato"/>
            </a:endParaRPr>
          </a:p>
          <a:p>
            <a:pPr indent="0" lvl="0" marL="0" rtl="0" algn="l">
              <a:spcBef>
                <a:spcPts val="1200"/>
              </a:spcBef>
              <a:spcAft>
                <a:spcPts val="0"/>
              </a:spcAft>
              <a:buNone/>
            </a:pPr>
            <a:r>
              <a:t/>
            </a:r>
            <a:endParaRPr b="1"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idx="4294967295" type="subTitle"/>
          </p:nvPr>
        </p:nvSpPr>
        <p:spPr>
          <a:xfrm>
            <a:off x="690800" y="1024700"/>
            <a:ext cx="7789800" cy="2863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000">
                <a:latin typeface="Lato"/>
                <a:ea typeface="Lato"/>
                <a:cs typeface="Lato"/>
                <a:sym typeface="Lato"/>
              </a:rPr>
              <a:t>Simple: </a:t>
            </a:r>
            <a:r>
              <a:rPr lang="en" sz="2000">
                <a:latin typeface="Lato"/>
                <a:ea typeface="Lato"/>
                <a:cs typeface="Lato"/>
                <a:sym typeface="Lato"/>
              </a:rPr>
              <a:t>Listen to recordings made by others near your location.</a:t>
            </a:r>
            <a:endParaRPr sz="2000">
              <a:latin typeface="Lato"/>
              <a:ea typeface="Lato"/>
              <a:cs typeface="Lato"/>
              <a:sym typeface="Lato"/>
            </a:endParaRPr>
          </a:p>
          <a:p>
            <a:pPr indent="-355600" lvl="0" marL="457200" rtl="0" algn="l">
              <a:spcBef>
                <a:spcPts val="600"/>
              </a:spcBef>
              <a:spcAft>
                <a:spcPts val="0"/>
              </a:spcAft>
              <a:buClr>
                <a:schemeClr val="dk1"/>
              </a:buClr>
              <a:buSzPts val="2000"/>
              <a:buChar char="-"/>
            </a:pPr>
            <a:r>
              <a:rPr lang="en" sz="2000">
                <a:latin typeface="Lato"/>
                <a:ea typeface="Lato"/>
                <a:cs typeface="Lato"/>
                <a:sym typeface="Lato"/>
              </a:rPr>
              <a:t>Subtask 1: </a:t>
            </a:r>
            <a:r>
              <a:rPr lang="en" sz="2000">
                <a:latin typeface="Lato"/>
                <a:ea typeface="Lato"/>
                <a:cs typeface="Lato"/>
                <a:sym typeface="Lato"/>
              </a:rPr>
              <a:t>Listen to recordings made within 500 feet of your current location until the playlist resets.</a:t>
            </a:r>
            <a:endParaRPr sz="2000">
              <a:latin typeface="Lato"/>
              <a:ea typeface="Lato"/>
              <a:cs typeface="Lato"/>
              <a:sym typeface="Lato"/>
            </a:endParaRPr>
          </a:p>
          <a:p>
            <a:pPr indent="-355600" lvl="0" marL="457200" rtl="0" algn="l">
              <a:spcBef>
                <a:spcPts val="0"/>
              </a:spcBef>
              <a:spcAft>
                <a:spcPts val="0"/>
              </a:spcAft>
              <a:buClr>
                <a:schemeClr val="dk1"/>
              </a:buClr>
              <a:buSzPts val="2000"/>
              <a:buFont typeface="Lato"/>
              <a:buChar char="-"/>
            </a:pPr>
            <a:r>
              <a:rPr lang="en" sz="2000">
                <a:latin typeface="Lato"/>
                <a:ea typeface="Lato"/>
                <a:cs typeface="Lato"/>
                <a:sym typeface="Lato"/>
              </a:rPr>
              <a:t>Subtask 2: Listen to the recording “My Fave Spots.”</a:t>
            </a:r>
            <a:endParaRPr sz="2000">
              <a:latin typeface="Lato"/>
              <a:ea typeface="Lato"/>
              <a:cs typeface="Lato"/>
              <a:sym typeface="Lato"/>
            </a:endParaRPr>
          </a:p>
          <a:p>
            <a:pPr indent="0" lvl="0" marL="0" rtl="0" algn="l">
              <a:spcBef>
                <a:spcPts val="600"/>
              </a:spcBef>
              <a:spcAft>
                <a:spcPts val="0"/>
              </a:spcAft>
              <a:buNone/>
            </a:pPr>
            <a:r>
              <a:rPr b="1" lang="en" sz="2000">
                <a:latin typeface="Lato"/>
                <a:ea typeface="Lato"/>
                <a:cs typeface="Lato"/>
                <a:sym typeface="Lato"/>
              </a:rPr>
              <a:t>Moderate:</a:t>
            </a:r>
            <a:r>
              <a:rPr lang="en" sz="2000">
                <a:latin typeface="Lato"/>
                <a:ea typeface="Lato"/>
                <a:cs typeface="Lato"/>
                <a:sym typeface="Lato"/>
              </a:rPr>
              <a:t> Add your own recording to the set of recordings made near your location.</a:t>
            </a:r>
            <a:endParaRPr sz="2000">
              <a:latin typeface="Lato"/>
              <a:ea typeface="Lato"/>
              <a:cs typeface="Lato"/>
              <a:sym typeface="Lato"/>
            </a:endParaRPr>
          </a:p>
          <a:p>
            <a:pPr indent="0" lvl="0" marL="0" rtl="0" algn="l">
              <a:spcBef>
                <a:spcPts val="600"/>
              </a:spcBef>
              <a:spcAft>
                <a:spcPts val="0"/>
              </a:spcAft>
              <a:buNone/>
            </a:pPr>
            <a:r>
              <a:rPr b="1" lang="en" sz="2000">
                <a:latin typeface="Lato"/>
                <a:ea typeface="Lato"/>
                <a:cs typeface="Lato"/>
                <a:sym typeface="Lato"/>
              </a:rPr>
              <a:t>Complex: </a:t>
            </a:r>
            <a:r>
              <a:rPr lang="en" sz="2000">
                <a:latin typeface="Lato"/>
                <a:ea typeface="Lato"/>
                <a:cs typeface="Lato"/>
                <a:sym typeface="Lato"/>
              </a:rPr>
              <a:t>Share an audio recording that you made with a friend.</a:t>
            </a:r>
            <a:endParaRPr sz="2000">
              <a:latin typeface="Lato"/>
              <a:ea typeface="Lato"/>
              <a:cs typeface="Lato"/>
              <a:sym typeface="Lato"/>
            </a:endParaRPr>
          </a:p>
        </p:txBody>
      </p:sp>
      <p:sp>
        <p:nvSpPr>
          <p:cNvPr id="183" name="Google Shape;183;p3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33"/>
          <p:cNvSpPr txBox="1"/>
          <p:nvPr>
            <p:ph idx="4294967295" type="title"/>
          </p:nvPr>
        </p:nvSpPr>
        <p:spPr>
          <a:xfrm>
            <a:off x="3574650" y="268925"/>
            <a:ext cx="1994700" cy="638700"/>
          </a:xfrm>
          <a:prstGeom prst="rect">
            <a:avLst/>
          </a:prstGeom>
        </p:spPr>
        <p:txBody>
          <a:bodyPr anchorCtr="0" anchor="b" bIns="0" lIns="0" spcFirstLastPara="1" rIns="0" wrap="square" tIns="0">
            <a:noAutofit/>
          </a:bodyPr>
          <a:lstStyle/>
          <a:p>
            <a:pPr indent="0" lvl="0" marL="0" rtl="0" algn="ctr">
              <a:spcBef>
                <a:spcPts val="0"/>
              </a:spcBef>
              <a:spcAft>
                <a:spcPts val="0"/>
              </a:spcAft>
              <a:buSzPts val="990"/>
              <a:buNone/>
            </a:pPr>
            <a:r>
              <a:rPr lang="en" sz="3500">
                <a:solidFill>
                  <a:schemeClr val="accent1"/>
                </a:solidFill>
              </a:rPr>
              <a:t>Tasks</a:t>
            </a:r>
            <a:endParaRPr sz="35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